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1" r:id="rId4"/>
    <p:sldId id="260" r:id="rId5"/>
    <p:sldId id="270" r:id="rId6"/>
    <p:sldId id="272" r:id="rId7"/>
    <p:sldId id="271" r:id="rId8"/>
    <p:sldId id="273" r:id="rId9"/>
    <p:sldId id="265" r:id="rId10"/>
    <p:sldId id="267" r:id="rId11"/>
    <p:sldId id="258" r:id="rId12"/>
    <p:sldId id="268" r:id="rId13"/>
    <p:sldId id="269" r:id="rId14"/>
    <p:sldId id="27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CF704C3-5C5F-4EA9-9AE0-F821F982232D}" type="datetimeFigureOut">
              <a:rPr lang="en-CA" smtClean="0"/>
              <a:t>08/01/2014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4792455-9ACB-4CFA-981D-3F1F3951C78E}"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F704C3-5C5F-4EA9-9AE0-F821F982232D}" type="datetimeFigureOut">
              <a:rPr lang="en-CA" smtClean="0"/>
              <a:t>08/01/2014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4792455-9ACB-4CFA-981D-3F1F3951C78E}"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F704C3-5C5F-4EA9-9AE0-F821F982232D}" type="datetimeFigureOut">
              <a:rPr lang="en-CA" smtClean="0"/>
              <a:t>08/01/2014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4792455-9ACB-4CFA-981D-3F1F3951C78E}"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F704C3-5C5F-4EA9-9AE0-F821F982232D}" type="datetimeFigureOut">
              <a:rPr lang="en-CA" smtClean="0"/>
              <a:t>08/01/2014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4792455-9ACB-4CFA-981D-3F1F3951C78E}" type="slidenum">
              <a:rPr lang="en-CA" smtClean="0"/>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F704C3-5C5F-4EA9-9AE0-F821F982232D}" type="datetimeFigureOut">
              <a:rPr lang="en-CA" smtClean="0"/>
              <a:t>08/01/2014</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E4792455-9ACB-4CFA-981D-3F1F3951C78E}"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CF704C3-5C5F-4EA9-9AE0-F821F982232D}" type="datetimeFigureOut">
              <a:rPr lang="en-CA" smtClean="0"/>
              <a:t>08/01/2014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4792455-9ACB-4CFA-981D-3F1F3951C78E}" type="slidenum">
              <a:rPr lang="en-CA" smtClean="0"/>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F704C3-5C5F-4EA9-9AE0-F821F982232D}" type="datetimeFigureOut">
              <a:rPr lang="en-CA" smtClean="0"/>
              <a:t>08/01/2014</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E4792455-9ACB-4CFA-981D-3F1F3951C78E}"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F704C3-5C5F-4EA9-9AE0-F821F982232D}" type="datetimeFigureOut">
              <a:rPr lang="en-CA" smtClean="0"/>
              <a:t>08/01/2014</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E4792455-9ACB-4CFA-981D-3F1F3951C78E}"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F704C3-5C5F-4EA9-9AE0-F821F982232D}" type="datetimeFigureOut">
              <a:rPr lang="en-CA" smtClean="0"/>
              <a:t>08/01/2014</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E4792455-9ACB-4CFA-981D-3F1F3951C78E}"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F704C3-5C5F-4EA9-9AE0-F821F982232D}" type="datetimeFigureOut">
              <a:rPr lang="en-CA" smtClean="0"/>
              <a:t>08/01/2014</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E4792455-9ACB-4CFA-981D-3F1F3951C78E}" type="slidenum">
              <a:rPr lang="en-CA" smtClean="0"/>
              <a:t>‹#›</a:t>
            </a:fld>
            <a:endParaRPr lang="en-CA"/>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ECF704C3-5C5F-4EA9-9AE0-F821F982232D}" type="datetimeFigureOut">
              <a:rPr lang="en-CA" smtClean="0"/>
              <a:t>08/01/2014</a:t>
            </a:fld>
            <a:endParaRPr lang="en-CA"/>
          </a:p>
        </p:txBody>
      </p:sp>
      <p:sp>
        <p:nvSpPr>
          <p:cNvPr id="9" name="Slide Number Placeholder 8"/>
          <p:cNvSpPr>
            <a:spLocks noGrp="1"/>
          </p:cNvSpPr>
          <p:nvPr>
            <p:ph type="sldNum" sz="quarter" idx="11"/>
          </p:nvPr>
        </p:nvSpPr>
        <p:spPr/>
        <p:txBody>
          <a:bodyPr/>
          <a:lstStyle/>
          <a:p>
            <a:fld id="{E4792455-9ACB-4CFA-981D-3F1F3951C78E}" type="slidenum">
              <a:rPr lang="en-CA" smtClean="0"/>
              <a:t>‹#›</a:t>
            </a:fld>
            <a:endParaRPr lang="en-CA"/>
          </a:p>
        </p:txBody>
      </p:sp>
      <p:sp>
        <p:nvSpPr>
          <p:cNvPr id="10" name="Footer Placeholder 9"/>
          <p:cNvSpPr>
            <a:spLocks noGrp="1"/>
          </p:cNvSpPr>
          <p:nvPr>
            <p:ph type="ftr" sz="quarter" idx="12"/>
          </p:nvPr>
        </p:nvSpPr>
        <p:spPr/>
        <p:txBody>
          <a:bodyPr/>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E4792455-9ACB-4CFA-981D-3F1F3951C78E}" type="slidenum">
              <a:rPr lang="en-CA" smtClean="0"/>
              <a:t>‹#›</a:t>
            </a:fld>
            <a:endParaRPr lang="en-CA"/>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CA"/>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ECF704C3-5C5F-4EA9-9AE0-F821F982232D}" type="datetimeFigureOut">
              <a:rPr lang="en-CA" smtClean="0"/>
              <a:t>08/01/2014</a:t>
            </a:fld>
            <a:endParaRPr lang="en-C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hyperlink" Target="http://www.linkedin.com/company/powtoon-ltd" TargetMode="External"/><Relationship Id="rId7" Type="http://schemas.openxmlformats.org/officeDocument/2006/relationships/hyperlink" Target="http://www.powtoon.com/p/bkNUKhrLaGw/" TargetMode="External"/><Relationship Id="rId2" Type="http://schemas.openxmlformats.org/officeDocument/2006/relationships/hyperlink" Target="http://www.powtoon.com/" TargetMode="External"/><Relationship Id="rId1" Type="http://schemas.openxmlformats.org/officeDocument/2006/relationships/slideLayout" Target="../slideLayouts/slideLayout2.xml"/><Relationship Id="rId6" Type="http://schemas.openxmlformats.org/officeDocument/2006/relationships/hyperlink" Target="http://www.powtoon.com/pricing/edu/" TargetMode="External"/><Relationship Id="rId5" Type="http://schemas.openxmlformats.org/officeDocument/2006/relationships/hyperlink" Target="http://www.powtoon.com/account/signup/" TargetMode="External"/><Relationship Id="rId10" Type="http://schemas.openxmlformats.org/officeDocument/2006/relationships/slide" Target="slide4.xml"/><Relationship Id="rId4" Type="http://schemas.openxmlformats.org/officeDocument/2006/relationships/hyperlink" Target="http://www.powtoon.com/blog/terms-and-conditions-of-use/" TargetMode="External"/><Relationship Id="rId9" Type="http://schemas.openxmlformats.org/officeDocument/2006/relationships/slide" Target="slide3.xml"/></Relationships>
</file>

<file path=ppt/slides/_rels/slide11.xml.rels><?xml version="1.0" encoding="UTF-8" standalone="yes"?>
<Relationships xmlns="http://schemas.openxmlformats.org/package/2006/relationships"><Relationship Id="rId8" Type="http://schemas.openxmlformats.org/officeDocument/2006/relationships/slide" Target="slide4.xml"/><Relationship Id="rId3" Type="http://schemas.openxmlformats.org/officeDocument/2006/relationships/hyperlink" Target="http://prezi.com/terms-of-use/" TargetMode="External"/><Relationship Id="rId7" Type="http://schemas.openxmlformats.org/officeDocument/2006/relationships/slide" Target="slide3.xml"/><Relationship Id="rId2" Type="http://schemas.openxmlformats.org/officeDocument/2006/relationships/hyperlink" Target="http://prezi.com/" TargetMode="Externa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hyperlink" Target="http://jjaceklearnsonline.weebly.com/summary-of-learning-oltd-505.html" TargetMode="External"/><Relationship Id="rId4" Type="http://schemas.openxmlformats.org/officeDocument/2006/relationships/hyperlink" Target="http://prezi.com/vzkayq10m-8x/web-20-tool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twiducate.com/termsofservice.php" TargetMode="External"/><Relationship Id="rId2" Type="http://schemas.openxmlformats.org/officeDocument/2006/relationships/hyperlink" Target="http://www.twiducate.com/" TargetMode="External"/><Relationship Id="rId1" Type="http://schemas.openxmlformats.org/officeDocument/2006/relationships/slideLayout" Target="../slideLayouts/slideLayout1.xml"/><Relationship Id="rId6" Type="http://schemas.openxmlformats.org/officeDocument/2006/relationships/slide" Target="slide4.xml"/><Relationship Id="rId5" Type="http://schemas.openxmlformats.org/officeDocument/2006/relationships/slide" Target="slide3.xml"/><Relationship Id="rId4" Type="http://schemas.openxmlformats.org/officeDocument/2006/relationships/slide" Target="slide2.xml"/></Relationships>
</file>

<file path=ppt/slides/_rels/slide13.xml.rels><?xml version="1.0" encoding="UTF-8" standalone="yes"?>
<Relationships xmlns="http://schemas.openxmlformats.org/package/2006/relationships"><Relationship Id="rId8" Type="http://schemas.openxmlformats.org/officeDocument/2006/relationships/slide" Target="slide2.xml"/><Relationship Id="rId3" Type="http://schemas.openxmlformats.org/officeDocument/2006/relationships/hyperlink" Target="http://en.wikipedia.org/wiki/Weebly" TargetMode="External"/><Relationship Id="rId7" Type="http://schemas.openxmlformats.org/officeDocument/2006/relationships/hyperlink" Target="http://jjaceklearnsonline.weebly.com/" TargetMode="External"/><Relationship Id="rId2" Type="http://schemas.openxmlformats.org/officeDocument/2006/relationships/hyperlink" Target="http://www.weebly.com/" TargetMode="External"/><Relationship Id="rId1" Type="http://schemas.openxmlformats.org/officeDocument/2006/relationships/slideLayout" Target="../slideLayouts/slideLayout2.xml"/><Relationship Id="rId6" Type="http://schemas.openxmlformats.org/officeDocument/2006/relationships/hyperlink" Target="http://pe9-12janej.weebly.com/" TargetMode="External"/><Relationship Id="rId5" Type="http://schemas.openxmlformats.org/officeDocument/2006/relationships/hyperlink" Target="http://www.weebly.com/terms-of-service/" TargetMode="External"/><Relationship Id="rId10" Type="http://schemas.openxmlformats.org/officeDocument/2006/relationships/slide" Target="slide4.xml"/><Relationship Id="rId4" Type="http://schemas.openxmlformats.org/officeDocument/2006/relationships/hyperlink" Target="http://www.cmscritic.com/weebly-review/#.UpLUF8RzGSo" TargetMode="External"/><Relationship Id="rId9" Type="http://schemas.openxmlformats.org/officeDocument/2006/relationships/slide" Target="slide3.xml"/></Relationships>
</file>

<file path=ppt/slides/_rels/slide14.xml.rels><?xml version="1.0" encoding="UTF-8" standalone="yes"?>
<Relationships xmlns="http://schemas.openxmlformats.org/package/2006/relationships"><Relationship Id="rId3" Type="http://schemas.openxmlformats.org/officeDocument/2006/relationships/hyperlink" Target="http://vocaroo.com/i/s1Et5sWeVNJv" TargetMode="External"/><Relationship Id="rId2" Type="http://schemas.openxmlformats.org/officeDocument/2006/relationships/hyperlink" Target="http://vocaroo.com/" TargetMode="External"/><Relationship Id="rId1" Type="http://schemas.openxmlformats.org/officeDocument/2006/relationships/slideLayout" Target="../slideLayouts/slideLayout1.xml"/><Relationship Id="rId6" Type="http://schemas.openxmlformats.org/officeDocument/2006/relationships/slide" Target="slide4.xml"/><Relationship Id="rId5" Type="http://schemas.openxmlformats.org/officeDocument/2006/relationships/slide" Target="slide3.xml"/><Relationship Id="rId4" Type="http://schemas.openxmlformats.org/officeDocument/2006/relationships/slide" Target="slide2.xml"/></Relationships>
</file>

<file path=ppt/slides/_rels/slide2.xml.rels><?xml version="1.0" encoding="UTF-8" standalone="yes"?>
<Relationships xmlns="http://schemas.openxmlformats.org/package/2006/relationships"><Relationship Id="rId8" Type="http://schemas.openxmlformats.org/officeDocument/2006/relationships/slide" Target="slide11.xml"/><Relationship Id="rId3" Type="http://schemas.openxmlformats.org/officeDocument/2006/relationships/slide" Target="slide6.xml"/><Relationship Id="rId7" Type="http://schemas.openxmlformats.org/officeDocument/2006/relationships/slide" Target="slide12.xml"/><Relationship Id="rId2" Type="http://schemas.openxmlformats.org/officeDocument/2006/relationships/slide" Target="slide5.xml"/><Relationship Id="rId1" Type="http://schemas.openxmlformats.org/officeDocument/2006/relationships/slideLayout" Target="../slideLayouts/slideLayout7.xml"/><Relationship Id="rId6" Type="http://schemas.openxmlformats.org/officeDocument/2006/relationships/slide" Target="slide9.xml"/><Relationship Id="rId11" Type="http://schemas.openxmlformats.org/officeDocument/2006/relationships/slide" Target="slide14.xml"/><Relationship Id="rId5" Type="http://schemas.openxmlformats.org/officeDocument/2006/relationships/slide" Target="slide8.xml"/><Relationship Id="rId10" Type="http://schemas.openxmlformats.org/officeDocument/2006/relationships/slide" Target="slide13.xml"/><Relationship Id="rId4" Type="http://schemas.openxmlformats.org/officeDocument/2006/relationships/slide" Target="slide7.xml"/><Relationship Id="rId9" Type="http://schemas.openxmlformats.org/officeDocument/2006/relationships/slide" Target="slide10.xml"/></Relationships>
</file>

<file path=ppt/slides/_rels/slide3.xml.rels><?xml version="1.0" encoding="UTF-8" standalone="yes"?>
<Relationships xmlns="http://schemas.openxmlformats.org/package/2006/relationships"><Relationship Id="rId8" Type="http://schemas.openxmlformats.org/officeDocument/2006/relationships/slide" Target="slide5.xml"/><Relationship Id="rId3" Type="http://schemas.openxmlformats.org/officeDocument/2006/relationships/slide" Target="slide12.xml"/><Relationship Id="rId7" Type="http://schemas.openxmlformats.org/officeDocument/2006/relationships/slide" Target="slide14.xml"/><Relationship Id="rId2" Type="http://schemas.openxmlformats.org/officeDocument/2006/relationships/slide" Target="slide10.xml"/><Relationship Id="rId1" Type="http://schemas.openxmlformats.org/officeDocument/2006/relationships/slideLayout" Target="../slideLayouts/slideLayout2.xml"/><Relationship Id="rId6" Type="http://schemas.openxmlformats.org/officeDocument/2006/relationships/slide" Target="slide13.xml"/><Relationship Id="rId5" Type="http://schemas.openxmlformats.org/officeDocument/2006/relationships/slide" Target="slide6.xml"/><Relationship Id="rId4" Type="http://schemas.openxmlformats.org/officeDocument/2006/relationships/slide" Target="slide7.xml"/><Relationship Id="rId9" Type="http://schemas.openxmlformats.org/officeDocument/2006/relationships/slide" Target="slide8.xml"/></Relationships>
</file>

<file path=ppt/slides/_rels/slide4.xml.rels><?xml version="1.0" encoding="UTF-8" standalone="yes"?>
<Relationships xmlns="http://schemas.openxmlformats.org/package/2006/relationships"><Relationship Id="rId8" Type="http://schemas.openxmlformats.org/officeDocument/2006/relationships/slide" Target="slide13.xml"/><Relationship Id="rId3" Type="http://schemas.openxmlformats.org/officeDocument/2006/relationships/slide" Target="slide5.xml"/><Relationship Id="rId7" Type="http://schemas.openxmlformats.org/officeDocument/2006/relationships/slide" Target="slide9.xml"/><Relationship Id="rId2" Type="http://schemas.openxmlformats.org/officeDocument/2006/relationships/slide" Target="slide12.xml"/><Relationship Id="rId1" Type="http://schemas.openxmlformats.org/officeDocument/2006/relationships/slideLayout" Target="../slideLayouts/slideLayout2.xml"/><Relationship Id="rId6" Type="http://schemas.openxmlformats.org/officeDocument/2006/relationships/slide" Target="slide8.xml"/><Relationship Id="rId5" Type="http://schemas.openxmlformats.org/officeDocument/2006/relationships/slide" Target="slide10.xml"/><Relationship Id="rId4" Type="http://schemas.openxmlformats.org/officeDocument/2006/relationships/slide" Target="slide6.xml"/><Relationship Id="rId9" Type="http://schemas.openxmlformats.org/officeDocument/2006/relationships/slide" Target="slide14.xml"/></Relationships>
</file>

<file path=ppt/slides/_rels/slide5.xml.rels><?xml version="1.0" encoding="UTF-8" standalone="yes"?>
<Relationships xmlns="http://schemas.openxmlformats.org/package/2006/relationships"><Relationship Id="rId8" Type="http://schemas.openxmlformats.org/officeDocument/2006/relationships/slide" Target="slide4.xml"/><Relationship Id="rId3" Type="http://schemas.openxmlformats.org/officeDocument/2006/relationships/hyperlink" Target="https://www.dropbox.com/help/" TargetMode="External"/><Relationship Id="rId7" Type="http://schemas.openxmlformats.org/officeDocument/2006/relationships/slide" Target="slide3.xml"/><Relationship Id="rId2" Type="http://schemas.openxmlformats.org/officeDocument/2006/relationships/hyperlink" Target="https://www.dropbox.com/" TargetMode="External"/><Relationship Id="rId1" Type="http://schemas.openxmlformats.org/officeDocument/2006/relationships/slideLayout" Target="../slideLayouts/slideLayout2.xml"/><Relationship Id="rId6" Type="http://schemas.openxmlformats.org/officeDocument/2006/relationships/slide" Target="slide2.xml"/><Relationship Id="rId5" Type="http://schemas.openxmlformats.org/officeDocument/2006/relationships/hyperlink" Target="https://www.dropbox.com/privacy" TargetMode="External"/><Relationship Id="rId4" Type="http://schemas.openxmlformats.org/officeDocument/2006/relationships/hyperlink" Target="mailto:privacy@dropbox.com"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edmo.do/j/mhm3s3" TargetMode="External"/><Relationship Id="rId3" Type="http://schemas.openxmlformats.org/officeDocument/2006/relationships/hyperlink" Target="http://en.wikipedia.org/wiki/Edmodo" TargetMode="External"/><Relationship Id="rId7" Type="http://schemas.openxmlformats.org/officeDocument/2006/relationships/hyperlink" Target="https://www.edmodo.com/corporate/terms-of-service" TargetMode="External"/><Relationship Id="rId2" Type="http://schemas.openxmlformats.org/officeDocument/2006/relationships/hyperlink" Target="https://www.edmodo.com/" TargetMode="External"/><Relationship Id="rId1" Type="http://schemas.openxmlformats.org/officeDocument/2006/relationships/slideLayout" Target="../slideLayouts/slideLayout1.xml"/><Relationship Id="rId6" Type="http://schemas.openxmlformats.org/officeDocument/2006/relationships/hyperlink" Target="https://support.edmodo.com/home#entries/21680905-how-to-sign-up-parents-teacher" TargetMode="External"/><Relationship Id="rId11" Type="http://schemas.openxmlformats.org/officeDocument/2006/relationships/slide" Target="slide4.xml"/><Relationship Id="rId5" Type="http://schemas.openxmlformats.org/officeDocument/2006/relationships/hyperlink" Target="https://support.edmodo.com/home#forums/20898860-sign-up-as-a-student" TargetMode="External"/><Relationship Id="rId10" Type="http://schemas.openxmlformats.org/officeDocument/2006/relationships/slide" Target="slide3.xml"/><Relationship Id="rId4" Type="http://schemas.openxmlformats.org/officeDocument/2006/relationships/hyperlink" Target="http://www.youtube.com/watch?v=rxrty5j8MS4" TargetMode="External"/><Relationship Id="rId9"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hyperlink" Target="https://www.evernote.com/Login.action?targetUrl=/Home.action#st=p" TargetMode="External"/><Relationship Id="rId7" Type="http://schemas.openxmlformats.org/officeDocument/2006/relationships/slide" Target="slide4.xml"/><Relationship Id="rId2" Type="http://schemas.openxmlformats.org/officeDocument/2006/relationships/hyperlink" Target="http://evernote.com/" TargetMode="External"/><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slide" Target="slide2.xml"/><Relationship Id="rId4" Type="http://schemas.openxmlformats.org/officeDocument/2006/relationships/hyperlink" Target="http://evernote.com/legal/tos.php" TargetMode="External"/></Relationships>
</file>

<file path=ppt/slides/_rels/slide8.xml.rels><?xml version="1.0" encoding="UTF-8" standalone="yes"?>
<Relationships xmlns="http://schemas.openxmlformats.org/package/2006/relationships"><Relationship Id="rId8" Type="http://schemas.openxmlformats.org/officeDocument/2006/relationships/slide" Target="slide4.xml"/><Relationship Id="rId3" Type="http://schemas.openxmlformats.org/officeDocument/2006/relationships/hyperlink" Target="https://support.google.com/plus/answer/2872671?hl=en" TargetMode="External"/><Relationship Id="rId7" Type="http://schemas.openxmlformats.org/officeDocument/2006/relationships/slide" Target="slide3.xml"/><Relationship Id="rId2" Type="http://schemas.openxmlformats.org/officeDocument/2006/relationships/hyperlink" Target="http://www.google.com/+/learnmore/communities/" TargetMode="External"/><Relationship Id="rId1" Type="http://schemas.openxmlformats.org/officeDocument/2006/relationships/slideLayout" Target="../slideLayouts/slideLayout1.xml"/><Relationship Id="rId6" Type="http://schemas.openxmlformats.org/officeDocument/2006/relationships/slide" Target="slide2.xml"/><Relationship Id="rId5" Type="http://schemas.openxmlformats.org/officeDocument/2006/relationships/hyperlink" Target="https://plus.google.com/communities/116347326246841032706" TargetMode="External"/><Relationship Id="rId4" Type="http://schemas.openxmlformats.org/officeDocument/2006/relationships/hyperlink" Target="https://support.google.com/accounts/answer/1350409?hl=en" TargetMode="External"/></Relationships>
</file>

<file path=ppt/slides/_rels/slide9.xml.rels><?xml version="1.0" encoding="UTF-8" standalone="yes"?>
<Relationships xmlns="http://schemas.openxmlformats.org/package/2006/relationships"><Relationship Id="rId8" Type="http://schemas.openxmlformats.org/officeDocument/2006/relationships/slide" Target="slide4.xml"/><Relationship Id="rId3" Type="http://schemas.openxmlformats.org/officeDocument/2006/relationships/hyperlink" Target="https://support.google.com/drive/answer/87809?hl=en" TargetMode="External"/><Relationship Id="rId7" Type="http://schemas.openxmlformats.org/officeDocument/2006/relationships/slide" Target="slide3.xml"/><Relationship Id="rId2" Type="http://schemas.openxmlformats.org/officeDocument/2006/relationships/hyperlink" Target="http://www.google.com/google-d-s/createforms.html" TargetMode="External"/><Relationship Id="rId1" Type="http://schemas.openxmlformats.org/officeDocument/2006/relationships/slideLayout" Target="../slideLayouts/slideLayout1.xml"/><Relationship Id="rId6" Type="http://schemas.openxmlformats.org/officeDocument/2006/relationships/slide" Target="slide2.xml"/><Relationship Id="rId5" Type="http://schemas.openxmlformats.org/officeDocument/2006/relationships/hyperlink" Target="http://bit.ly/19feow2" TargetMode="External"/><Relationship Id="rId4" Type="http://schemas.openxmlformats.org/officeDocument/2006/relationships/hyperlink" Target="https://support.google.com/accounts/answer/1350409?hl=e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Cloud Based Tools</a:t>
            </a:r>
            <a:br>
              <a:rPr lang="en-CA" dirty="0" smtClean="0"/>
            </a:br>
            <a:endParaRPr lang="en-CA" dirty="0"/>
          </a:p>
        </p:txBody>
      </p:sp>
      <p:sp>
        <p:nvSpPr>
          <p:cNvPr id="3" name="Subtitle 2"/>
          <p:cNvSpPr>
            <a:spLocks noGrp="1"/>
          </p:cNvSpPr>
          <p:nvPr>
            <p:ph type="subTitle" idx="1"/>
          </p:nvPr>
        </p:nvSpPr>
        <p:spPr/>
        <p:txBody>
          <a:bodyPr/>
          <a:lstStyle/>
          <a:p>
            <a:r>
              <a:rPr lang="en-CA" dirty="0" smtClean="0"/>
              <a:t>By Jane Jacek</a:t>
            </a:r>
            <a:endParaRPr lang="en-CA" dirty="0"/>
          </a:p>
        </p:txBody>
      </p:sp>
    </p:spTree>
    <p:extLst>
      <p:ext uri="{BB962C8B-B14F-4D97-AF65-F5344CB8AC3E}">
        <p14:creationId xmlns:p14="http://schemas.microsoft.com/office/powerpoint/2010/main" val="42137000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2800" dirty="0" err="1" smtClean="0"/>
              <a:t>Powtoon</a:t>
            </a:r>
            <a:r>
              <a:rPr lang="en-CA" dirty="0" smtClean="0"/>
              <a:t/>
            </a:r>
            <a:br>
              <a:rPr lang="en-CA" dirty="0" smtClean="0"/>
            </a:br>
            <a:r>
              <a:rPr lang="en-CA" sz="1600" u="sng" dirty="0" smtClean="0"/>
              <a:t>Tool URL</a:t>
            </a:r>
            <a:r>
              <a:rPr lang="en-CA" sz="1600" dirty="0" smtClean="0"/>
              <a:t>: </a:t>
            </a:r>
            <a:r>
              <a:rPr lang="en-CA" sz="1600" dirty="0" smtClean="0">
                <a:hlinkClick r:id="rId2"/>
              </a:rPr>
              <a:t>http://www.powtoon.com</a:t>
            </a:r>
            <a:r>
              <a:rPr lang="en-CA" sz="1800" dirty="0" smtClean="0">
                <a:hlinkClick r:id="rId2"/>
              </a:rPr>
              <a:t>/</a:t>
            </a:r>
            <a:r>
              <a:rPr lang="en-CA" sz="1800" dirty="0" smtClean="0"/>
              <a:t>          </a:t>
            </a:r>
            <a:endParaRPr lang="en-CA" sz="1800" dirty="0"/>
          </a:p>
        </p:txBody>
      </p:sp>
      <p:sp>
        <p:nvSpPr>
          <p:cNvPr id="3" name="Content Placeholder 2"/>
          <p:cNvSpPr>
            <a:spLocks noGrp="1"/>
          </p:cNvSpPr>
          <p:nvPr>
            <p:ph idx="1"/>
          </p:nvPr>
        </p:nvSpPr>
        <p:spPr>
          <a:xfrm>
            <a:off x="11701" y="1196752"/>
            <a:ext cx="7704856" cy="5400600"/>
          </a:xfrm>
        </p:spPr>
        <p:txBody>
          <a:bodyPr numCol="1">
            <a:normAutofit fontScale="70000" lnSpcReduction="20000"/>
          </a:bodyPr>
          <a:lstStyle/>
          <a:p>
            <a:pPr marL="114300" indent="0">
              <a:buNone/>
            </a:pPr>
            <a:endParaRPr lang="en-CA" sz="2900" u="sng" dirty="0" smtClean="0"/>
          </a:p>
          <a:p>
            <a:r>
              <a:rPr lang="en-CA" sz="2000" u="sng" dirty="0" smtClean="0">
                <a:latin typeface="+mj-lt"/>
              </a:rPr>
              <a:t>Description</a:t>
            </a:r>
            <a:r>
              <a:rPr lang="en-CA" sz="2000" dirty="0" smtClean="0">
                <a:latin typeface="+mj-lt"/>
              </a:rPr>
              <a:t>: </a:t>
            </a:r>
            <a:r>
              <a:rPr lang="en-CA" sz="2000" dirty="0" err="1" smtClean="0">
                <a:latin typeface="+mj-lt"/>
              </a:rPr>
              <a:t>PowToon</a:t>
            </a:r>
            <a:r>
              <a:rPr lang="en-CA" sz="2000" dirty="0" smtClean="0">
                <a:latin typeface="+mj-lt"/>
              </a:rPr>
              <a:t> is </a:t>
            </a:r>
            <a:r>
              <a:rPr lang="en-CA" sz="2000" dirty="0">
                <a:latin typeface="+mj-lt"/>
              </a:rPr>
              <a:t>a brand new presentation software that is so simple and intuitive, it allows anyone who ever used PowerPoint or </a:t>
            </a:r>
            <a:r>
              <a:rPr lang="en-CA" sz="2000" dirty="0" err="1">
                <a:latin typeface="+mj-lt"/>
              </a:rPr>
              <a:t>KeyNote</a:t>
            </a:r>
            <a:r>
              <a:rPr lang="en-CA" sz="2000" dirty="0">
                <a:latin typeface="+mj-lt"/>
              </a:rPr>
              <a:t> to easily evolve their presentations to AWESOMENESS! </a:t>
            </a:r>
            <a:r>
              <a:rPr lang="en-CA" sz="2000" dirty="0" err="1">
                <a:latin typeface="+mj-lt"/>
              </a:rPr>
              <a:t>PowToon</a:t>
            </a:r>
            <a:r>
              <a:rPr lang="en-CA" sz="2000" dirty="0">
                <a:latin typeface="+mj-lt"/>
              </a:rPr>
              <a:t> contains themes of animated characters, props and cool transitions which you can just drag and drop into a slide to create eye catching and fun presentations that can be presented in person, or turned into animated videos at the click of a button.</a:t>
            </a:r>
            <a:r>
              <a:rPr lang="en-CA" sz="2300" dirty="0">
                <a:latin typeface="+mj-lt"/>
              </a:rPr>
              <a:t> </a:t>
            </a:r>
            <a:r>
              <a:rPr lang="en-CA" sz="1500" dirty="0" smtClean="0">
                <a:latin typeface="+mj-lt"/>
                <a:hlinkClick r:id="rId3"/>
              </a:rPr>
              <a:t>http</a:t>
            </a:r>
            <a:r>
              <a:rPr lang="en-CA" sz="1500" dirty="0">
                <a:latin typeface="+mj-lt"/>
                <a:hlinkClick r:id="rId3"/>
              </a:rPr>
              <a:t>://</a:t>
            </a:r>
            <a:r>
              <a:rPr lang="en-CA" sz="1500" dirty="0" smtClean="0">
                <a:latin typeface="+mj-lt"/>
                <a:hlinkClick r:id="rId3"/>
              </a:rPr>
              <a:t>www.linkedin.com/company/powtoon-ltd</a:t>
            </a:r>
            <a:endParaRPr lang="en-CA" sz="1500" u="sng" dirty="0">
              <a:latin typeface="+mj-lt"/>
            </a:endParaRPr>
          </a:p>
          <a:p>
            <a:r>
              <a:rPr lang="en-CA" sz="2000" u="sng" dirty="0" smtClean="0">
                <a:latin typeface="+mj-lt"/>
              </a:rPr>
              <a:t>Asynchronous </a:t>
            </a:r>
            <a:r>
              <a:rPr lang="en-CA" sz="2000" u="sng" dirty="0">
                <a:latin typeface="+mj-lt"/>
              </a:rPr>
              <a:t>Tool </a:t>
            </a:r>
            <a:r>
              <a:rPr lang="en-CA" sz="2000" dirty="0" smtClean="0">
                <a:latin typeface="+mj-lt"/>
              </a:rPr>
              <a:t>:</a:t>
            </a:r>
            <a:r>
              <a:rPr lang="en-CA" sz="2000" dirty="0">
                <a:latin typeface="+mj-lt"/>
              </a:rPr>
              <a:t> </a:t>
            </a:r>
            <a:r>
              <a:rPr lang="en-CA" sz="2000" dirty="0" smtClean="0">
                <a:latin typeface="+mj-lt"/>
              </a:rPr>
              <a:t>Can be used </a:t>
            </a:r>
            <a:r>
              <a:rPr lang="en-CA" sz="2000" dirty="0">
                <a:latin typeface="+mj-lt"/>
              </a:rPr>
              <a:t>to present information that can be accessed anytime and anywhere </a:t>
            </a:r>
            <a:r>
              <a:rPr lang="en-CA" sz="2000" dirty="0" smtClean="0">
                <a:latin typeface="+mj-lt"/>
              </a:rPr>
              <a:t>.</a:t>
            </a:r>
          </a:p>
          <a:p>
            <a:r>
              <a:rPr lang="en-CA" sz="2000" u="sng" dirty="0" smtClean="0">
                <a:latin typeface="+mj-lt"/>
              </a:rPr>
              <a:t>Age Required To Create an Account</a:t>
            </a:r>
            <a:r>
              <a:rPr lang="en-CA" sz="2000" dirty="0" smtClean="0">
                <a:latin typeface="+mj-lt"/>
              </a:rPr>
              <a:t>: Users </a:t>
            </a:r>
            <a:r>
              <a:rPr lang="en-CA" sz="2000" dirty="0">
                <a:latin typeface="+mj-lt"/>
              </a:rPr>
              <a:t>under the age of 18 may only use the “for Education” version of </a:t>
            </a:r>
            <a:r>
              <a:rPr lang="en-CA" sz="2000" dirty="0" err="1">
                <a:latin typeface="+mj-lt"/>
              </a:rPr>
              <a:t>PowToon</a:t>
            </a:r>
            <a:r>
              <a:rPr lang="en-CA" sz="2300" dirty="0">
                <a:latin typeface="+mj-lt"/>
              </a:rPr>
              <a:t>. </a:t>
            </a:r>
            <a:r>
              <a:rPr lang="en-CA" sz="1500" dirty="0" smtClean="0">
                <a:latin typeface="+mj-lt"/>
                <a:hlinkClick r:id="rId4"/>
              </a:rPr>
              <a:t>http</a:t>
            </a:r>
            <a:r>
              <a:rPr lang="en-CA" sz="1500" dirty="0">
                <a:latin typeface="+mj-lt"/>
                <a:hlinkClick r:id="rId4"/>
              </a:rPr>
              <a:t>://www.powtoon.com/blog/terms-and-conditions-of-use</a:t>
            </a:r>
            <a:r>
              <a:rPr lang="en-CA" sz="1300" dirty="0" smtClean="0">
                <a:latin typeface="+mj-lt"/>
                <a:hlinkClick r:id="rId4"/>
              </a:rPr>
              <a:t>/</a:t>
            </a:r>
            <a:endParaRPr lang="en-CA" sz="1300" dirty="0" smtClean="0">
              <a:latin typeface="+mj-lt"/>
            </a:endParaRPr>
          </a:p>
          <a:p>
            <a:r>
              <a:rPr lang="en-CA" sz="2000" u="sng" dirty="0" smtClean="0">
                <a:latin typeface="+mj-lt"/>
              </a:rPr>
              <a:t>Pros: </a:t>
            </a:r>
            <a:r>
              <a:rPr lang="en-CA" sz="2000" dirty="0" smtClean="0">
                <a:latin typeface="+mj-lt"/>
              </a:rPr>
              <a:t>Presently adults can get a free membership. Great for creating engaging presentations, see sample below. </a:t>
            </a:r>
            <a:r>
              <a:rPr lang="en-CA" sz="2000" dirty="0"/>
              <a:t>App </a:t>
            </a:r>
            <a:r>
              <a:rPr lang="en-CA" sz="2000" dirty="0" smtClean="0"/>
              <a:t>available </a:t>
            </a:r>
            <a:r>
              <a:rPr lang="en-CA" sz="2000" dirty="0"/>
              <a:t>for IPad</a:t>
            </a:r>
            <a:r>
              <a:rPr lang="en-CA" sz="2000" dirty="0" smtClean="0"/>
              <a:t>.</a:t>
            </a:r>
            <a:endParaRPr lang="en-CA" sz="2000" dirty="0" smtClean="0">
              <a:latin typeface="+mj-lt"/>
            </a:endParaRPr>
          </a:p>
          <a:p>
            <a:r>
              <a:rPr lang="en-CA" sz="2000" u="sng" dirty="0" smtClean="0">
                <a:latin typeface="+mj-lt"/>
              </a:rPr>
              <a:t>Cons:  </a:t>
            </a:r>
            <a:r>
              <a:rPr lang="en-CA" sz="2000" dirty="0" smtClean="0">
                <a:latin typeface="+mj-lt"/>
              </a:rPr>
              <a:t>Voice over, does not allow you to add voice to individual pages, it runs from the start of the presentation to the end.  Once added to presentation only way to delete is add a new recording. Hyperlinking is not an option. For those under the age of 18 it is not free as must use the “for education” version . This is not evident unless you read terms and conditions of use, as it offers a free account option that lets you identify self as a student grades K-12. </a:t>
            </a:r>
            <a:r>
              <a:rPr lang="en-CA" sz="1700" dirty="0" smtClean="0">
                <a:latin typeface="+mj-lt"/>
                <a:hlinkClick r:id="rId5"/>
              </a:rPr>
              <a:t>http</a:t>
            </a:r>
            <a:r>
              <a:rPr lang="en-CA" sz="1700" dirty="0">
                <a:latin typeface="+mj-lt"/>
                <a:hlinkClick r:id="rId5"/>
              </a:rPr>
              <a:t>://www.powtoon.com/account/signup/</a:t>
            </a:r>
            <a:r>
              <a:rPr lang="en-CA" sz="2000" dirty="0" smtClean="0">
                <a:latin typeface="+mj-lt"/>
              </a:rPr>
              <a:t>  Cost outlined here: </a:t>
            </a:r>
            <a:r>
              <a:rPr lang="en-CA" sz="1700" dirty="0">
                <a:latin typeface="+mj-lt"/>
                <a:hlinkClick r:id="rId6"/>
              </a:rPr>
              <a:t>http://www.powtoon.com/pricing/edu/</a:t>
            </a:r>
            <a:endParaRPr lang="en-CA" sz="1700" dirty="0" smtClean="0">
              <a:latin typeface="+mj-lt"/>
            </a:endParaRPr>
          </a:p>
          <a:p>
            <a:r>
              <a:rPr lang="en-CA" sz="2000" u="sng" dirty="0" smtClean="0">
                <a:latin typeface="+mj-lt"/>
              </a:rPr>
              <a:t>Server Location</a:t>
            </a:r>
            <a:r>
              <a:rPr lang="en-CA" sz="2000" dirty="0" smtClean="0">
                <a:latin typeface="+mj-lt"/>
              </a:rPr>
              <a:t>: Hosted in the United Kingdom</a:t>
            </a:r>
          </a:p>
          <a:p>
            <a:r>
              <a:rPr lang="en-CA" sz="2000" u="sng" dirty="0" smtClean="0">
                <a:latin typeface="+mj-lt"/>
              </a:rPr>
              <a:t>Sample</a:t>
            </a:r>
            <a:r>
              <a:rPr lang="en-CA" sz="2000" dirty="0" smtClean="0">
                <a:latin typeface="+mj-lt"/>
              </a:rPr>
              <a:t>: </a:t>
            </a:r>
            <a:r>
              <a:rPr lang="en-CA" sz="1700" dirty="0">
                <a:latin typeface="+mj-lt"/>
                <a:hlinkClick r:id="rId7"/>
              </a:rPr>
              <a:t>http://www.powtoon.com/p/bkNUKhrLaGw</a:t>
            </a:r>
            <a:r>
              <a:rPr lang="en-CA" sz="2000" dirty="0">
                <a:latin typeface="+mj-lt"/>
                <a:hlinkClick r:id="rId7"/>
              </a:rPr>
              <a:t>/</a:t>
            </a:r>
            <a:endParaRPr lang="en-CA" sz="2000" dirty="0" smtClean="0">
              <a:latin typeface="+mj-lt"/>
            </a:endParaRPr>
          </a:p>
          <a:p>
            <a:pPr marL="114300" indent="0">
              <a:buNone/>
            </a:pPr>
            <a:endParaRPr lang="en-CA" sz="1900" u="sng" dirty="0" smtClean="0">
              <a:solidFill>
                <a:schemeClr val="accent5">
                  <a:lumMod val="50000"/>
                </a:schemeClr>
              </a:solidFill>
              <a:latin typeface="+mj-lt"/>
            </a:endParaRPr>
          </a:p>
          <a:p>
            <a:pPr marL="114300" indent="0">
              <a:buNone/>
            </a:pPr>
            <a:r>
              <a:rPr lang="en-CA" sz="1800" u="sng" dirty="0" smtClean="0">
                <a:solidFill>
                  <a:schemeClr val="accent5">
                    <a:lumMod val="50000"/>
                  </a:schemeClr>
                </a:solidFill>
              </a:rPr>
              <a:t>Go </a:t>
            </a:r>
            <a:r>
              <a:rPr lang="en-CA" sz="1800" u="sng" dirty="0">
                <a:solidFill>
                  <a:schemeClr val="accent5">
                    <a:lumMod val="50000"/>
                  </a:schemeClr>
                </a:solidFill>
              </a:rPr>
              <a:t>back to : </a:t>
            </a:r>
          </a:p>
          <a:p>
            <a:r>
              <a:rPr lang="en-CA" sz="1800" dirty="0">
                <a:solidFill>
                  <a:srgbClr val="7030A0"/>
                </a:solidFill>
                <a:hlinkClick r:id="rId8" action="ppaction://hlinksldjump"/>
              </a:rPr>
              <a:t>Cloud Based Tools</a:t>
            </a:r>
            <a:endParaRPr lang="en-CA" sz="1800" dirty="0">
              <a:solidFill>
                <a:srgbClr val="7030A0"/>
              </a:solidFill>
            </a:endParaRPr>
          </a:p>
          <a:p>
            <a:r>
              <a:rPr lang="en-CA" sz="1800" dirty="0">
                <a:solidFill>
                  <a:srgbClr val="7030A0"/>
                </a:solidFill>
                <a:hlinkClick r:id="rId9" action="ppaction://hlinksldjump"/>
              </a:rPr>
              <a:t>Asynchronous or Synchronous</a:t>
            </a:r>
            <a:endParaRPr lang="en-CA" sz="1800" dirty="0">
              <a:solidFill>
                <a:srgbClr val="7030A0"/>
              </a:solidFill>
            </a:endParaRPr>
          </a:p>
          <a:p>
            <a:r>
              <a:rPr lang="en-CA" sz="1800" dirty="0">
                <a:solidFill>
                  <a:srgbClr val="7030A0"/>
                </a:solidFill>
                <a:hlinkClick r:id="rId10" action="ppaction://hlinksldjump"/>
              </a:rPr>
              <a:t>Server Location</a:t>
            </a:r>
            <a:endParaRPr lang="en-CA" sz="1800" dirty="0">
              <a:solidFill>
                <a:srgbClr val="7030A0"/>
              </a:solidFill>
            </a:endParaRPr>
          </a:p>
          <a:p>
            <a:endParaRPr lang="en-CA" sz="2700" dirty="0" smtClean="0"/>
          </a:p>
          <a:p>
            <a:pPr marL="114300" indent="0">
              <a:buNone/>
            </a:pPr>
            <a:endParaRPr lang="en-CA" sz="2000" dirty="0" smtClean="0"/>
          </a:p>
          <a:p>
            <a:pPr marL="114300" indent="0">
              <a:buNone/>
            </a:pPr>
            <a:endParaRPr lang="en-CA" sz="2000" dirty="0"/>
          </a:p>
          <a:p>
            <a:pPr marL="114300" indent="0">
              <a:buNone/>
            </a:pPr>
            <a:endParaRPr lang="en-CA" sz="2000" dirty="0" smtClean="0"/>
          </a:p>
          <a:p>
            <a:pPr marL="114300" indent="0">
              <a:buNone/>
            </a:pPr>
            <a:endParaRPr lang="en-CA" sz="2000" dirty="0" smtClean="0"/>
          </a:p>
          <a:p>
            <a:endParaRPr lang="en-CA" sz="2000" dirty="0" smtClean="0"/>
          </a:p>
          <a:p>
            <a:endParaRPr lang="en-CA" sz="2000" dirty="0"/>
          </a:p>
          <a:p>
            <a:endParaRPr lang="en-CA" dirty="0"/>
          </a:p>
        </p:txBody>
      </p:sp>
    </p:spTree>
    <p:extLst>
      <p:ext uri="{BB962C8B-B14F-4D97-AF65-F5344CB8AC3E}">
        <p14:creationId xmlns:p14="http://schemas.microsoft.com/office/powerpoint/2010/main" val="21782122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400" dirty="0" err="1" smtClean="0"/>
              <a:t>Prezi</a:t>
            </a:r>
            <a:r>
              <a:rPr lang="en-CA" dirty="0" smtClean="0"/>
              <a:t/>
            </a:r>
            <a:br>
              <a:rPr lang="en-CA" dirty="0" smtClean="0"/>
            </a:br>
            <a:r>
              <a:rPr lang="en-CA" sz="1600" u="sng" dirty="0" smtClean="0"/>
              <a:t>Tool URL</a:t>
            </a:r>
            <a:r>
              <a:rPr lang="en-CA" sz="1600" dirty="0" smtClean="0"/>
              <a:t>: </a:t>
            </a:r>
            <a:r>
              <a:rPr lang="en-CA" sz="1600" dirty="0" smtClean="0">
                <a:hlinkClick r:id="rId2"/>
              </a:rPr>
              <a:t>http</a:t>
            </a:r>
            <a:r>
              <a:rPr lang="en-CA" sz="1600" dirty="0">
                <a:hlinkClick r:id="rId2"/>
              </a:rPr>
              <a:t>://prezi.com</a:t>
            </a:r>
            <a:r>
              <a:rPr lang="en-CA" sz="1800" dirty="0" smtClean="0">
                <a:hlinkClick r:id="rId2"/>
              </a:rPr>
              <a:t>/</a:t>
            </a:r>
            <a:r>
              <a:rPr lang="en-CA" sz="1800" dirty="0" smtClean="0"/>
              <a:t> </a:t>
            </a:r>
            <a:endParaRPr lang="en-CA" sz="1800" dirty="0"/>
          </a:p>
        </p:txBody>
      </p:sp>
      <p:sp>
        <p:nvSpPr>
          <p:cNvPr id="3" name="Content Placeholder 2"/>
          <p:cNvSpPr>
            <a:spLocks noGrp="1"/>
          </p:cNvSpPr>
          <p:nvPr>
            <p:ph idx="1"/>
          </p:nvPr>
        </p:nvSpPr>
        <p:spPr>
          <a:xfrm>
            <a:off x="395536" y="1628800"/>
            <a:ext cx="7632848" cy="5069160"/>
          </a:xfrm>
        </p:spPr>
        <p:txBody>
          <a:bodyPr numCol="1">
            <a:normAutofit fontScale="47500" lnSpcReduction="20000"/>
          </a:bodyPr>
          <a:lstStyle/>
          <a:p>
            <a:pPr indent="-342900"/>
            <a:r>
              <a:rPr lang="en-CA" sz="2900" u="sng" dirty="0" smtClean="0">
                <a:latin typeface="+mj-lt"/>
              </a:rPr>
              <a:t>Description: </a:t>
            </a:r>
            <a:r>
              <a:rPr lang="en-CA" sz="2900" dirty="0" smtClean="0">
                <a:latin typeface="+mj-lt"/>
              </a:rPr>
              <a:t>An </a:t>
            </a:r>
            <a:r>
              <a:rPr lang="en-CA" sz="2900" dirty="0">
                <a:latin typeface="+mj-lt"/>
              </a:rPr>
              <a:t>online presentation builder that allows users to add content in a non-linear fashion (like a mind-map or web). It has an infinite canvas that can be added to at any time either by the original designer or collaboratively (in a group discussion or inquiry based lesson). You can add images, videos, links and more as well as customize fonts, colours, layout, etc. The presentation is shown as zooming, rather than slide after slide- it is very eye-catching. </a:t>
            </a:r>
            <a:r>
              <a:rPr lang="en-CA" sz="2900" dirty="0" smtClean="0">
                <a:latin typeface="+mj-lt"/>
              </a:rPr>
              <a:t>Free for the basic account but can purchase upgrades at a yearly rate. </a:t>
            </a:r>
            <a:endParaRPr lang="en-CA" sz="2900" u="sng" dirty="0">
              <a:latin typeface="+mj-lt"/>
            </a:endParaRPr>
          </a:p>
          <a:p>
            <a:r>
              <a:rPr lang="en-CA" sz="2900" u="sng" dirty="0" smtClean="0">
                <a:latin typeface="+mj-lt"/>
              </a:rPr>
              <a:t>Asynchronous and Synchronous Tool </a:t>
            </a:r>
            <a:r>
              <a:rPr lang="en-CA" sz="2900" dirty="0" smtClean="0">
                <a:latin typeface="+mj-lt"/>
              </a:rPr>
              <a:t>: Asynchronous: Teachers and students </a:t>
            </a:r>
            <a:r>
              <a:rPr lang="en-CA" sz="2900" dirty="0">
                <a:latin typeface="+mj-lt"/>
              </a:rPr>
              <a:t>can use </a:t>
            </a:r>
            <a:r>
              <a:rPr lang="en-CA" sz="2900" dirty="0" smtClean="0">
                <a:latin typeface="+mj-lt"/>
              </a:rPr>
              <a:t>this tool to </a:t>
            </a:r>
            <a:r>
              <a:rPr lang="en-CA" sz="2900" dirty="0">
                <a:latin typeface="+mj-lt"/>
              </a:rPr>
              <a:t>present information that </a:t>
            </a:r>
            <a:r>
              <a:rPr lang="en-CA" sz="2900" dirty="0" smtClean="0">
                <a:latin typeface="+mj-lt"/>
              </a:rPr>
              <a:t>can </a:t>
            </a:r>
            <a:r>
              <a:rPr lang="en-CA" sz="2900" dirty="0">
                <a:latin typeface="+mj-lt"/>
              </a:rPr>
              <a:t>be accessed anytime and </a:t>
            </a:r>
            <a:r>
              <a:rPr lang="en-CA" sz="2900" dirty="0" smtClean="0">
                <a:latin typeface="+mj-lt"/>
              </a:rPr>
              <a:t>anywhere.  Synchronous: can be added to collaboratively in a group discussion .</a:t>
            </a:r>
          </a:p>
          <a:p>
            <a:r>
              <a:rPr lang="en-CA" sz="2900" u="sng" dirty="0" smtClean="0">
                <a:latin typeface="+mj-lt"/>
              </a:rPr>
              <a:t>Age Required to Create an Account: </a:t>
            </a:r>
            <a:r>
              <a:rPr lang="en-CA" sz="2900" dirty="0" smtClean="0">
                <a:latin typeface="+mj-lt"/>
              </a:rPr>
              <a:t>Minors </a:t>
            </a:r>
            <a:r>
              <a:rPr lang="en-CA" sz="2900" dirty="0">
                <a:latin typeface="+mj-lt"/>
              </a:rPr>
              <a:t>under the age of 13 not permitted. If the laws of your country of residence so permit, minor children may utilize a </a:t>
            </a:r>
            <a:r>
              <a:rPr lang="en-CA" sz="2900" dirty="0" err="1">
                <a:latin typeface="+mj-lt"/>
              </a:rPr>
              <a:t>Prezi</a:t>
            </a:r>
            <a:r>
              <a:rPr lang="en-CA" sz="2900" dirty="0">
                <a:latin typeface="+mj-lt"/>
              </a:rPr>
              <a:t> account established by their parent or legal guardian, with such parent or guardian’s approval</a:t>
            </a:r>
            <a:r>
              <a:rPr lang="en-CA" sz="2900" dirty="0" smtClean="0">
                <a:latin typeface="+mj-lt"/>
              </a:rPr>
              <a:t>. </a:t>
            </a:r>
            <a:r>
              <a:rPr lang="en-CA" sz="2900" dirty="0" smtClean="0">
                <a:latin typeface="+mj-lt"/>
                <a:hlinkClick r:id="rId3"/>
              </a:rPr>
              <a:t>http</a:t>
            </a:r>
            <a:r>
              <a:rPr lang="en-CA" sz="2900" dirty="0">
                <a:latin typeface="+mj-lt"/>
                <a:hlinkClick r:id="rId3"/>
              </a:rPr>
              <a:t>://prezi.com/terms-of-use/</a:t>
            </a:r>
            <a:endParaRPr lang="en-CA" sz="2900" dirty="0" smtClean="0">
              <a:latin typeface="+mj-lt"/>
            </a:endParaRPr>
          </a:p>
          <a:p>
            <a:r>
              <a:rPr lang="en-CA" sz="2900" u="sng" dirty="0" smtClean="0">
                <a:latin typeface="+mj-lt"/>
              </a:rPr>
              <a:t>Pros</a:t>
            </a:r>
            <a:r>
              <a:rPr lang="en-CA" sz="2900" dirty="0" smtClean="0">
                <a:latin typeface="+mj-lt"/>
              </a:rPr>
              <a:t>:  Allows for more engaging presentations than </a:t>
            </a:r>
            <a:r>
              <a:rPr lang="en-CA" sz="2900" dirty="0" err="1" smtClean="0">
                <a:latin typeface="+mj-lt"/>
              </a:rPr>
              <a:t>powerpoint</a:t>
            </a:r>
            <a:r>
              <a:rPr lang="en-CA" sz="2900" dirty="0" smtClean="0">
                <a:latin typeface="+mj-lt"/>
              </a:rPr>
              <a:t>. </a:t>
            </a:r>
            <a:r>
              <a:rPr lang="en-CA" sz="2900" dirty="0"/>
              <a:t>Free for the basic account, can purchase upgrades at a yearly rate. </a:t>
            </a:r>
            <a:r>
              <a:rPr lang="en-CA" sz="2900" dirty="0" smtClean="0">
                <a:latin typeface="+mj-lt"/>
              </a:rPr>
              <a:t>Can add voice to each frame individually and easily delete and re-record if needed. Templates to choose from. Allows you to embed videos, hyperlinks, images. App to view on IPhone and IPod. App on IPad to create and view </a:t>
            </a:r>
            <a:r>
              <a:rPr lang="en-CA" sz="2900" dirty="0" err="1" smtClean="0">
                <a:latin typeface="+mj-lt"/>
              </a:rPr>
              <a:t>Prezi</a:t>
            </a:r>
            <a:r>
              <a:rPr lang="en-CA" sz="2900" dirty="0" smtClean="0">
                <a:latin typeface="+mj-lt"/>
              </a:rPr>
              <a:t>. </a:t>
            </a:r>
          </a:p>
          <a:p>
            <a:r>
              <a:rPr lang="en-CA" sz="2900" u="sng" dirty="0" smtClean="0">
                <a:latin typeface="+mj-lt"/>
              </a:rPr>
              <a:t>Cons</a:t>
            </a:r>
            <a:r>
              <a:rPr lang="en-CA" sz="2900" dirty="0" smtClean="0">
                <a:latin typeface="+mj-lt"/>
              </a:rPr>
              <a:t>: For those younger than 13 years of age a parent/guardian would need to establish the account. </a:t>
            </a:r>
            <a:r>
              <a:rPr lang="en-CA" sz="2900" dirty="0">
                <a:latin typeface="+mj-lt"/>
              </a:rPr>
              <a:t>Hosted in the United States to subject to their privacy laws. </a:t>
            </a:r>
            <a:endParaRPr lang="en-CA" sz="2900" dirty="0" smtClean="0">
              <a:latin typeface="+mj-lt"/>
            </a:endParaRPr>
          </a:p>
          <a:p>
            <a:r>
              <a:rPr lang="en-CA" sz="2900" u="sng" dirty="0" smtClean="0">
                <a:latin typeface="+mj-lt"/>
              </a:rPr>
              <a:t>Server Location </a:t>
            </a:r>
            <a:r>
              <a:rPr lang="en-CA" sz="2900" dirty="0" smtClean="0">
                <a:latin typeface="+mj-lt"/>
              </a:rPr>
              <a:t>: </a:t>
            </a:r>
            <a:r>
              <a:rPr lang="en-CA" sz="2900" dirty="0">
                <a:latin typeface="+mj-lt"/>
              </a:rPr>
              <a:t>Hosted in the </a:t>
            </a:r>
            <a:r>
              <a:rPr lang="en-CA" sz="2900" dirty="0" smtClean="0">
                <a:latin typeface="+mj-lt"/>
              </a:rPr>
              <a:t>United States </a:t>
            </a:r>
            <a:r>
              <a:rPr lang="en-CA" sz="2900" dirty="0">
                <a:latin typeface="+mj-lt"/>
              </a:rPr>
              <a:t>so account subject to their privacy laws. </a:t>
            </a:r>
          </a:p>
          <a:p>
            <a:r>
              <a:rPr lang="en-CA" sz="2900" u="sng" dirty="0" smtClean="0">
                <a:latin typeface="+mj-lt"/>
              </a:rPr>
              <a:t>Samples</a:t>
            </a:r>
            <a:r>
              <a:rPr lang="en-CA" sz="2900" dirty="0" smtClean="0">
                <a:latin typeface="+mj-lt"/>
              </a:rPr>
              <a:t>:</a:t>
            </a:r>
            <a:r>
              <a:rPr lang="en-CA" sz="2900" u="sng" dirty="0" smtClean="0">
                <a:latin typeface="+mj-lt"/>
              </a:rPr>
              <a:t> </a:t>
            </a:r>
            <a:r>
              <a:rPr lang="en-CA" sz="2900" u="sng" dirty="0">
                <a:hlinkClick r:id="rId4"/>
              </a:rPr>
              <a:t>http://prezi.com/vzkayq10m-8x/web-20-tools/</a:t>
            </a:r>
            <a:r>
              <a:rPr lang="en-CA" sz="2900" dirty="0"/>
              <a:t>  </a:t>
            </a:r>
            <a:r>
              <a:rPr lang="en-CA" sz="2900" dirty="0" smtClean="0"/>
              <a:t>  </a:t>
            </a:r>
            <a:r>
              <a:rPr lang="en-CA" sz="2900" dirty="0" smtClean="0">
                <a:hlinkClick r:id="rId5"/>
              </a:rPr>
              <a:t>http</a:t>
            </a:r>
            <a:r>
              <a:rPr lang="en-CA" sz="2900" dirty="0">
                <a:hlinkClick r:id="rId5"/>
              </a:rPr>
              <a:t>://jjaceklearnsonline.weebly.com/summary-of-learning-oltd-505.html</a:t>
            </a:r>
            <a:endParaRPr lang="en-CA" sz="2900" u="sng" dirty="0" smtClean="0">
              <a:latin typeface="+mj-lt"/>
            </a:endParaRPr>
          </a:p>
          <a:p>
            <a:pPr marL="114300" indent="0">
              <a:buNone/>
            </a:pPr>
            <a:endParaRPr lang="en-CA" sz="1600" u="sng" dirty="0" smtClean="0"/>
          </a:p>
          <a:p>
            <a:pPr marL="114300" indent="0">
              <a:buNone/>
            </a:pPr>
            <a:r>
              <a:rPr lang="en-CA" u="sng" dirty="0" smtClean="0">
                <a:solidFill>
                  <a:schemeClr val="accent5">
                    <a:lumMod val="50000"/>
                  </a:schemeClr>
                </a:solidFill>
              </a:rPr>
              <a:t>Go back to : </a:t>
            </a:r>
          </a:p>
          <a:p>
            <a:r>
              <a:rPr lang="en-CA" dirty="0" smtClean="0">
                <a:solidFill>
                  <a:srgbClr val="7030A0"/>
                </a:solidFill>
                <a:hlinkClick r:id="rId6" action="ppaction://hlinksldjump"/>
              </a:rPr>
              <a:t>Cloud Based Tools</a:t>
            </a:r>
            <a:endParaRPr lang="en-CA" dirty="0" smtClean="0">
              <a:solidFill>
                <a:srgbClr val="7030A0"/>
              </a:solidFill>
            </a:endParaRPr>
          </a:p>
          <a:p>
            <a:r>
              <a:rPr lang="en-CA" dirty="0" smtClean="0">
                <a:solidFill>
                  <a:srgbClr val="7030A0"/>
                </a:solidFill>
                <a:hlinkClick r:id="rId7" action="ppaction://hlinksldjump"/>
              </a:rPr>
              <a:t>Asynchronous or Synchronous</a:t>
            </a:r>
            <a:endParaRPr lang="en-CA" dirty="0" smtClean="0">
              <a:solidFill>
                <a:srgbClr val="7030A0"/>
              </a:solidFill>
            </a:endParaRPr>
          </a:p>
          <a:p>
            <a:r>
              <a:rPr lang="en-CA" dirty="0" smtClean="0">
                <a:solidFill>
                  <a:srgbClr val="7030A0"/>
                </a:solidFill>
                <a:hlinkClick r:id="rId8" action="ppaction://hlinksldjump"/>
              </a:rPr>
              <a:t>Server Location</a:t>
            </a:r>
            <a:endParaRPr lang="en-CA" dirty="0" smtClean="0">
              <a:solidFill>
                <a:srgbClr val="7030A0"/>
              </a:solidFill>
            </a:endParaRPr>
          </a:p>
          <a:p>
            <a:pPr marL="114300" indent="0">
              <a:buNone/>
            </a:pPr>
            <a:endParaRPr lang="en-CA" sz="2000" dirty="0"/>
          </a:p>
        </p:txBody>
      </p:sp>
    </p:spTree>
    <p:extLst>
      <p:ext uri="{BB962C8B-B14F-4D97-AF65-F5344CB8AC3E}">
        <p14:creationId xmlns:p14="http://schemas.microsoft.com/office/powerpoint/2010/main" val="28572276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1"/>
            <a:ext cx="7543800" cy="720079"/>
          </a:xfrm>
        </p:spPr>
        <p:txBody>
          <a:bodyPr/>
          <a:lstStyle/>
          <a:p>
            <a:r>
              <a:rPr lang="en-CA" sz="2800" dirty="0" err="1" smtClean="0"/>
              <a:t>Twiducate</a:t>
            </a:r>
            <a:r>
              <a:rPr lang="en-CA" sz="3600" dirty="0" smtClean="0"/>
              <a:t/>
            </a:r>
            <a:br>
              <a:rPr lang="en-CA" sz="3600" dirty="0" smtClean="0"/>
            </a:br>
            <a:r>
              <a:rPr lang="en-CA" sz="1400" u="sng" dirty="0" smtClean="0"/>
              <a:t>Tool URL</a:t>
            </a:r>
            <a:r>
              <a:rPr lang="en-CA" sz="1400" dirty="0"/>
              <a:t>:  </a:t>
            </a:r>
            <a:r>
              <a:rPr lang="en-CA" sz="1400" dirty="0">
                <a:hlinkClick r:id="rId2"/>
              </a:rPr>
              <a:t>http://www.twiducate.com</a:t>
            </a:r>
            <a:r>
              <a:rPr lang="en-CA" sz="1400" dirty="0" smtClean="0">
                <a:hlinkClick r:id="rId2"/>
              </a:rPr>
              <a:t>/</a:t>
            </a:r>
            <a:r>
              <a:rPr lang="en-CA" sz="1400" dirty="0" smtClean="0"/>
              <a:t> </a:t>
            </a:r>
            <a:endParaRPr lang="en-CA" sz="1400" dirty="0"/>
          </a:p>
        </p:txBody>
      </p:sp>
      <p:sp>
        <p:nvSpPr>
          <p:cNvPr id="3" name="Subtitle 2"/>
          <p:cNvSpPr>
            <a:spLocks noGrp="1"/>
          </p:cNvSpPr>
          <p:nvPr>
            <p:ph type="subTitle" idx="1"/>
          </p:nvPr>
        </p:nvSpPr>
        <p:spPr>
          <a:xfrm>
            <a:off x="107504" y="908720"/>
            <a:ext cx="8280920" cy="5832648"/>
          </a:xfrm>
        </p:spPr>
        <p:txBody>
          <a:bodyPr>
            <a:normAutofit fontScale="25000" lnSpcReduction="20000"/>
          </a:bodyPr>
          <a:lstStyle/>
          <a:p>
            <a:pPr marL="285750" indent="-285750">
              <a:buFont typeface="Arial" panose="020B0604020202020204" pitchFamily="34" charset="0"/>
              <a:buChar char="•"/>
            </a:pPr>
            <a:r>
              <a:rPr lang="en-CA" sz="5600" u="sng" dirty="0" smtClean="0">
                <a:solidFill>
                  <a:schemeClr val="tx1"/>
                </a:solidFill>
                <a:latin typeface="+mj-lt"/>
              </a:rPr>
              <a:t>Description</a:t>
            </a:r>
            <a:r>
              <a:rPr lang="en-CA" sz="5600" dirty="0" smtClean="0">
                <a:solidFill>
                  <a:schemeClr val="tx1"/>
                </a:solidFill>
                <a:latin typeface="+mj-lt"/>
              </a:rPr>
              <a:t>: </a:t>
            </a:r>
            <a:r>
              <a:rPr lang="en-CA" sz="5600" dirty="0">
                <a:solidFill>
                  <a:schemeClr val="tx1"/>
                </a:solidFill>
                <a:latin typeface="+mj-lt"/>
              </a:rPr>
              <a:t>Good way to introduce </a:t>
            </a:r>
            <a:r>
              <a:rPr lang="en-CA" sz="5600" dirty="0" smtClean="0">
                <a:solidFill>
                  <a:schemeClr val="tx1"/>
                </a:solidFill>
                <a:latin typeface="+mj-lt"/>
              </a:rPr>
              <a:t>students to social </a:t>
            </a:r>
            <a:r>
              <a:rPr lang="en-CA" sz="5600" dirty="0">
                <a:solidFill>
                  <a:schemeClr val="tx1"/>
                </a:solidFill>
                <a:latin typeface="+mj-lt"/>
              </a:rPr>
              <a:t>networking and the many ways it can be used </a:t>
            </a:r>
            <a:r>
              <a:rPr lang="en-CA" sz="5600" dirty="0" smtClean="0">
                <a:solidFill>
                  <a:schemeClr val="tx1"/>
                </a:solidFill>
                <a:latin typeface="+mj-lt"/>
              </a:rPr>
              <a:t>other than chatting and sharing photos. Sign-up </a:t>
            </a:r>
            <a:r>
              <a:rPr lang="en-CA" sz="5600" dirty="0">
                <a:solidFill>
                  <a:schemeClr val="tx1"/>
                </a:solidFill>
                <a:latin typeface="+mj-lt"/>
              </a:rPr>
              <a:t>for a teacher account and then add your students. Teacher enters student’s choice of name and a specific password is generated. Students then access the course using the classroom code and personal password. Teacher and students “post to the class” on the main page, options are asynchronous discussions or synchronous chat. Communication can also be private, teacher to student or student to student messaging.  There is a fully functional HTML toolbar for students and teachers to embed images, links, documents and videos. Other functions, teachers can post important dates and class </a:t>
            </a:r>
            <a:r>
              <a:rPr lang="en-CA" sz="5600" dirty="0" smtClean="0">
                <a:solidFill>
                  <a:schemeClr val="tx1"/>
                </a:solidFill>
                <a:latin typeface="+mj-lt"/>
              </a:rPr>
              <a:t>bookmarks, that link directly to sites.   </a:t>
            </a:r>
            <a:r>
              <a:rPr lang="en-CA" sz="5600" dirty="0">
                <a:solidFill>
                  <a:schemeClr val="tx1"/>
                </a:solidFill>
                <a:latin typeface="+mj-lt"/>
              </a:rPr>
              <a:t>Within one account teachers can create separate classes. Collaborate with other teachers and </a:t>
            </a:r>
            <a:r>
              <a:rPr lang="en-CA" sz="5600" dirty="0" smtClean="0">
                <a:solidFill>
                  <a:schemeClr val="tx1"/>
                </a:solidFill>
                <a:latin typeface="+mj-lt"/>
              </a:rPr>
              <a:t>students by inviting </a:t>
            </a:r>
            <a:r>
              <a:rPr lang="en-CA" sz="5600" dirty="0">
                <a:solidFill>
                  <a:schemeClr val="tx1"/>
                </a:solidFill>
                <a:latin typeface="+mj-lt"/>
              </a:rPr>
              <a:t>them to your network. </a:t>
            </a:r>
            <a:endParaRPr lang="en-CA" sz="5600" dirty="0" smtClean="0">
              <a:solidFill>
                <a:schemeClr val="tx1"/>
              </a:solidFill>
              <a:latin typeface="+mj-lt"/>
            </a:endParaRPr>
          </a:p>
          <a:p>
            <a:pPr marL="285750" indent="-285750">
              <a:buFont typeface="Arial" panose="020B0604020202020204" pitchFamily="34" charset="0"/>
              <a:buChar char="•"/>
            </a:pPr>
            <a:r>
              <a:rPr lang="en-CA" sz="5600" u="sng" dirty="0" smtClean="0">
                <a:solidFill>
                  <a:schemeClr val="tx1"/>
                </a:solidFill>
                <a:latin typeface="+mj-lt"/>
              </a:rPr>
              <a:t>Asynchronous and Synchronous</a:t>
            </a:r>
            <a:r>
              <a:rPr lang="en-CA" sz="5600" dirty="0" smtClean="0">
                <a:solidFill>
                  <a:schemeClr val="tx1"/>
                </a:solidFill>
                <a:latin typeface="+mj-lt"/>
              </a:rPr>
              <a:t> : </a:t>
            </a:r>
            <a:r>
              <a:rPr lang="en-CA" sz="5600" dirty="0">
                <a:solidFill>
                  <a:schemeClr val="tx1"/>
                </a:solidFill>
                <a:latin typeface="+mj-lt"/>
              </a:rPr>
              <a:t>Teacher and students “post to the class” on the main page, options are asynchronous discussions or synchronous chat. Communication can also be private, teacher to student or student to student messaging. </a:t>
            </a:r>
            <a:endParaRPr lang="en-CA" sz="5600" dirty="0" smtClean="0">
              <a:solidFill>
                <a:schemeClr val="tx1"/>
              </a:solidFill>
              <a:latin typeface="+mj-lt"/>
            </a:endParaRPr>
          </a:p>
          <a:p>
            <a:pPr marL="285750" indent="-285750">
              <a:buFont typeface="Arial" panose="020B0604020202020204" pitchFamily="34" charset="0"/>
              <a:buChar char="•"/>
            </a:pPr>
            <a:r>
              <a:rPr lang="en-CA" sz="5600" u="sng" dirty="0" smtClean="0">
                <a:solidFill>
                  <a:schemeClr val="tx1"/>
                </a:solidFill>
                <a:latin typeface="+mj-lt"/>
              </a:rPr>
              <a:t>Age Required To Create an Account</a:t>
            </a:r>
            <a:r>
              <a:rPr lang="en-CA" sz="5600" dirty="0" smtClean="0">
                <a:solidFill>
                  <a:schemeClr val="tx1"/>
                </a:solidFill>
                <a:latin typeface="+mj-lt"/>
              </a:rPr>
              <a:t>: If </a:t>
            </a:r>
            <a:r>
              <a:rPr lang="en-CA" sz="5600" dirty="0">
                <a:solidFill>
                  <a:schemeClr val="tx1"/>
                </a:solidFill>
                <a:latin typeface="+mj-lt"/>
              </a:rPr>
              <a:t>you are under the age of majority where you live, you acknowledge that your parent, teacher or guardian has reviewed and accepted these Terms on your behalf. If you are a teacher, you represent that you have the authority to accept these Terms on your students' behalf. By continuing to use the site, you indicate your acceptance of the Terms, and all related policies and guidelines of twiducate.com, if any, as indicated in these Terms and which are incorporated by reference</a:t>
            </a:r>
            <a:r>
              <a:rPr lang="en-CA" sz="4300" dirty="0">
                <a:solidFill>
                  <a:schemeClr val="tx1"/>
                </a:solidFill>
                <a:latin typeface="+mj-lt"/>
              </a:rPr>
              <a:t>. </a:t>
            </a:r>
            <a:r>
              <a:rPr lang="en-CA" sz="3700" dirty="0">
                <a:solidFill>
                  <a:schemeClr val="tx1"/>
                </a:solidFill>
                <a:latin typeface="+mj-lt"/>
                <a:hlinkClick r:id="rId3"/>
              </a:rPr>
              <a:t>http://</a:t>
            </a:r>
            <a:r>
              <a:rPr lang="en-CA" sz="3700" dirty="0" smtClean="0">
                <a:solidFill>
                  <a:schemeClr val="tx1"/>
                </a:solidFill>
                <a:latin typeface="+mj-lt"/>
                <a:hlinkClick r:id="rId3"/>
              </a:rPr>
              <a:t>www.twiducate.com/termsofservice.php</a:t>
            </a:r>
            <a:r>
              <a:rPr lang="en-CA" sz="3700" dirty="0" smtClean="0">
                <a:solidFill>
                  <a:schemeClr val="tx1"/>
                </a:solidFill>
                <a:latin typeface="+mj-lt"/>
              </a:rPr>
              <a:t> </a:t>
            </a:r>
          </a:p>
          <a:p>
            <a:pPr marL="285750" indent="-285750">
              <a:buFont typeface="Arial" panose="020B0604020202020204" pitchFamily="34" charset="0"/>
              <a:buChar char="•"/>
            </a:pPr>
            <a:r>
              <a:rPr lang="en-CA" sz="5600" u="sng" dirty="0" smtClean="0">
                <a:solidFill>
                  <a:schemeClr val="tx1"/>
                </a:solidFill>
                <a:latin typeface="+mj-lt"/>
              </a:rPr>
              <a:t>Pros</a:t>
            </a:r>
            <a:r>
              <a:rPr lang="en-CA" sz="5600" dirty="0" smtClean="0">
                <a:solidFill>
                  <a:schemeClr val="tx1"/>
                </a:solidFill>
                <a:latin typeface="+mj-lt"/>
              </a:rPr>
              <a:t>:  Students do not need to create own accounts, once permission is received teachers creates the account in a specific  </a:t>
            </a:r>
            <a:r>
              <a:rPr lang="en-CA" sz="5600" dirty="0" err="1" smtClean="0">
                <a:solidFill>
                  <a:schemeClr val="tx1"/>
                </a:solidFill>
                <a:latin typeface="+mj-lt"/>
              </a:rPr>
              <a:t>Twiducate</a:t>
            </a:r>
            <a:r>
              <a:rPr lang="en-CA" sz="5600" dirty="0" smtClean="0">
                <a:solidFill>
                  <a:schemeClr val="tx1"/>
                </a:solidFill>
                <a:latin typeface="+mj-lt"/>
              </a:rPr>
              <a:t> classroom. Teacher can assign the same user name and password for a student for a number of classes. Allows collaboration with others classes with teacher invitation. </a:t>
            </a:r>
            <a:r>
              <a:rPr lang="en-CA" sz="5600" dirty="0">
                <a:solidFill>
                  <a:schemeClr val="tx1"/>
                </a:solidFill>
                <a:latin typeface="+mj-lt"/>
              </a:rPr>
              <a:t>It is a closed system allowing only those with accounts to access. </a:t>
            </a:r>
            <a:endParaRPr lang="en-CA" sz="5600" dirty="0" smtClean="0">
              <a:solidFill>
                <a:schemeClr val="tx1"/>
              </a:solidFill>
              <a:latin typeface="+mj-lt"/>
            </a:endParaRPr>
          </a:p>
          <a:p>
            <a:pPr marL="285750" indent="-285750">
              <a:buFont typeface="Arial" panose="020B0604020202020204" pitchFamily="34" charset="0"/>
              <a:buChar char="•"/>
            </a:pPr>
            <a:r>
              <a:rPr lang="en-CA" sz="5600" u="sng" dirty="0" smtClean="0">
                <a:solidFill>
                  <a:schemeClr val="tx1"/>
                </a:solidFill>
                <a:latin typeface="+mj-lt"/>
              </a:rPr>
              <a:t>Cons</a:t>
            </a:r>
            <a:r>
              <a:rPr lang="en-CA" sz="5600" dirty="0" smtClean="0">
                <a:solidFill>
                  <a:schemeClr val="tx1"/>
                </a:solidFill>
                <a:latin typeface="+mj-lt"/>
              </a:rPr>
              <a:t>: Links at the top of the page, ”store” where merchandise can be purchased  and “explore” that takes you to a page where a number of different cloud tools are listed.  Do not want students shopping </a:t>
            </a:r>
            <a:r>
              <a:rPr lang="en-CA" sz="5600" dirty="0">
                <a:solidFill>
                  <a:schemeClr val="tx1"/>
                </a:solidFill>
                <a:latin typeface="+mj-lt"/>
              </a:rPr>
              <a:t> </a:t>
            </a:r>
            <a:r>
              <a:rPr lang="en-CA" sz="5600" dirty="0" smtClean="0">
                <a:solidFill>
                  <a:schemeClr val="tx1"/>
                </a:solidFill>
                <a:latin typeface="+mj-lt"/>
              </a:rPr>
              <a:t>on a class site. The latter has some sites that students may look to make accounts without proper knowledge and consent.  </a:t>
            </a:r>
          </a:p>
          <a:p>
            <a:pPr marL="285750" indent="-285750">
              <a:buFont typeface="Arial" panose="020B0604020202020204" pitchFamily="34" charset="0"/>
              <a:buChar char="•"/>
            </a:pPr>
            <a:r>
              <a:rPr lang="en-CA" sz="5600" u="sng" dirty="0" smtClean="0">
                <a:solidFill>
                  <a:schemeClr val="tx1"/>
                </a:solidFill>
                <a:latin typeface="+mj-lt"/>
              </a:rPr>
              <a:t>Server Location</a:t>
            </a:r>
            <a:r>
              <a:rPr lang="en-CA" sz="5600" dirty="0" smtClean="0">
                <a:solidFill>
                  <a:schemeClr val="tx1"/>
                </a:solidFill>
                <a:latin typeface="+mj-lt"/>
              </a:rPr>
              <a:t>: Hosted in Canada</a:t>
            </a:r>
          </a:p>
          <a:p>
            <a:pPr marL="285750" indent="-285750">
              <a:buFont typeface="Arial" panose="020B0604020202020204" pitchFamily="34" charset="0"/>
              <a:buChar char="•"/>
            </a:pPr>
            <a:r>
              <a:rPr lang="en-CA" sz="5600" u="sng" dirty="0" smtClean="0">
                <a:solidFill>
                  <a:schemeClr val="tx1"/>
                </a:solidFill>
                <a:latin typeface="+mj-lt"/>
              </a:rPr>
              <a:t>Sample</a:t>
            </a:r>
            <a:r>
              <a:rPr lang="en-CA" sz="5600" dirty="0" smtClean="0">
                <a:solidFill>
                  <a:schemeClr val="tx1"/>
                </a:solidFill>
                <a:latin typeface="+mj-lt"/>
              </a:rPr>
              <a:t>: created demonstration account for a student: class code : </a:t>
            </a:r>
            <a:r>
              <a:rPr lang="en-CA" sz="5600" dirty="0">
                <a:solidFill>
                  <a:schemeClr val="tx1"/>
                </a:solidFill>
                <a:latin typeface="+mj-lt"/>
              </a:rPr>
              <a:t>jacek204  password: </a:t>
            </a:r>
            <a:r>
              <a:rPr lang="en-CA" sz="5600" dirty="0" smtClean="0">
                <a:solidFill>
                  <a:schemeClr val="tx1"/>
                </a:solidFill>
                <a:latin typeface="+mj-lt"/>
              </a:rPr>
              <a:t>707114</a:t>
            </a:r>
          </a:p>
          <a:p>
            <a:pPr marL="114300"/>
            <a:r>
              <a:rPr lang="en-CA" sz="4000" u="sng" dirty="0" smtClean="0">
                <a:solidFill>
                  <a:schemeClr val="accent5">
                    <a:lumMod val="50000"/>
                  </a:schemeClr>
                </a:solidFill>
              </a:rPr>
              <a:t>Go </a:t>
            </a:r>
            <a:r>
              <a:rPr lang="en-CA" sz="4000" u="sng" dirty="0">
                <a:solidFill>
                  <a:schemeClr val="accent5">
                    <a:lumMod val="50000"/>
                  </a:schemeClr>
                </a:solidFill>
              </a:rPr>
              <a:t>back to : </a:t>
            </a:r>
          </a:p>
          <a:p>
            <a:r>
              <a:rPr lang="en-CA" sz="4000" dirty="0">
                <a:solidFill>
                  <a:srgbClr val="7030A0"/>
                </a:solidFill>
                <a:hlinkClick r:id="rId4" action="ppaction://hlinksldjump"/>
              </a:rPr>
              <a:t>Cloud Based Tools</a:t>
            </a:r>
            <a:endParaRPr lang="en-CA" sz="4000" dirty="0">
              <a:solidFill>
                <a:srgbClr val="7030A0"/>
              </a:solidFill>
            </a:endParaRPr>
          </a:p>
          <a:p>
            <a:r>
              <a:rPr lang="en-CA" sz="4000" dirty="0">
                <a:solidFill>
                  <a:srgbClr val="7030A0"/>
                </a:solidFill>
                <a:hlinkClick r:id="rId5" action="ppaction://hlinksldjump"/>
              </a:rPr>
              <a:t>Asynchronous or Synchronous</a:t>
            </a:r>
            <a:endParaRPr lang="en-CA" sz="4000" dirty="0">
              <a:solidFill>
                <a:srgbClr val="7030A0"/>
              </a:solidFill>
              <a:hlinkClick r:id="rId6" action="ppaction://hlinksldjump"/>
            </a:endParaRPr>
          </a:p>
          <a:p>
            <a:r>
              <a:rPr lang="en-CA" sz="4000" dirty="0">
                <a:solidFill>
                  <a:srgbClr val="7030A0"/>
                </a:solidFill>
                <a:hlinkClick r:id="rId6" action="ppaction://hlinksldjump"/>
              </a:rPr>
              <a:t>Server Location</a:t>
            </a:r>
            <a:endParaRPr lang="en-CA" sz="4000" dirty="0">
              <a:solidFill>
                <a:srgbClr val="7030A0"/>
              </a:solidFill>
            </a:endParaRPr>
          </a:p>
          <a:p>
            <a:pPr marL="285750" indent="-285750">
              <a:buFont typeface="Arial" panose="020B0604020202020204" pitchFamily="34" charset="0"/>
              <a:buChar char="•"/>
            </a:pPr>
            <a:endParaRPr lang="en-CA" sz="3000" dirty="0" smtClean="0">
              <a:solidFill>
                <a:schemeClr val="tx1"/>
              </a:solidFill>
              <a:latin typeface="+mj-lt"/>
            </a:endParaRPr>
          </a:p>
          <a:p>
            <a:pPr marL="114300"/>
            <a:endParaRPr lang="en-CA" u="sng" dirty="0" smtClean="0">
              <a:solidFill>
                <a:schemeClr val="accent5">
                  <a:lumMod val="50000"/>
                </a:schemeClr>
              </a:solidFill>
              <a:latin typeface="+mj-lt"/>
            </a:endParaRPr>
          </a:p>
          <a:p>
            <a:pPr marL="114300"/>
            <a:endParaRPr lang="en-CA" sz="1800" u="sng" dirty="0">
              <a:solidFill>
                <a:schemeClr val="accent5">
                  <a:lumMod val="50000"/>
                </a:schemeClr>
              </a:solidFill>
            </a:endParaRPr>
          </a:p>
          <a:p>
            <a:pPr marL="114300"/>
            <a:endParaRPr lang="en-CA" sz="1800" u="sng" dirty="0" smtClean="0">
              <a:solidFill>
                <a:schemeClr val="accent5">
                  <a:lumMod val="50000"/>
                </a:schemeClr>
              </a:solidFill>
            </a:endParaRPr>
          </a:p>
          <a:p>
            <a:pPr marL="114300"/>
            <a:endParaRPr lang="en-CA" sz="1800" u="sng" dirty="0">
              <a:solidFill>
                <a:schemeClr val="accent5">
                  <a:lumMod val="50000"/>
                </a:schemeClr>
              </a:solidFill>
            </a:endParaRPr>
          </a:p>
          <a:p>
            <a:pPr marL="114300"/>
            <a:endParaRPr lang="en-CA" sz="1800" u="sng" dirty="0" smtClean="0">
              <a:solidFill>
                <a:schemeClr val="accent5">
                  <a:lumMod val="50000"/>
                </a:schemeClr>
              </a:solidFill>
            </a:endParaRPr>
          </a:p>
          <a:p>
            <a:pPr marL="114300"/>
            <a:endParaRPr lang="en-CA" sz="1800" u="sng" dirty="0">
              <a:solidFill>
                <a:schemeClr val="accent5">
                  <a:lumMod val="50000"/>
                </a:schemeClr>
              </a:solidFill>
            </a:endParaRPr>
          </a:p>
          <a:p>
            <a:pPr marL="114300"/>
            <a:endParaRPr lang="en-CA" sz="1800" u="sng" dirty="0" smtClean="0">
              <a:solidFill>
                <a:schemeClr val="accent5">
                  <a:lumMod val="50000"/>
                </a:schemeClr>
              </a:solidFill>
            </a:endParaRPr>
          </a:p>
          <a:p>
            <a:pPr marL="114300"/>
            <a:endParaRPr lang="en-CA" sz="1800" u="sng" dirty="0">
              <a:solidFill>
                <a:schemeClr val="accent5">
                  <a:lumMod val="50000"/>
                </a:schemeClr>
              </a:solidFill>
            </a:endParaRPr>
          </a:p>
          <a:p>
            <a:pPr marL="114300"/>
            <a:endParaRPr lang="en-CA" sz="1800" u="sng" dirty="0" smtClean="0">
              <a:solidFill>
                <a:schemeClr val="accent5">
                  <a:lumMod val="50000"/>
                </a:schemeClr>
              </a:solidFill>
            </a:endParaRPr>
          </a:p>
          <a:p>
            <a:pPr marL="114300"/>
            <a:endParaRPr lang="en-CA" sz="1800" u="sng" dirty="0">
              <a:solidFill>
                <a:schemeClr val="accent5">
                  <a:lumMod val="50000"/>
                </a:schemeClr>
              </a:solidFill>
            </a:endParaRPr>
          </a:p>
          <a:p>
            <a:endParaRPr lang="en-CA" dirty="0"/>
          </a:p>
        </p:txBody>
      </p:sp>
    </p:spTree>
    <p:extLst>
      <p:ext uri="{BB962C8B-B14F-4D97-AF65-F5344CB8AC3E}">
        <p14:creationId xmlns:p14="http://schemas.microsoft.com/office/powerpoint/2010/main" val="3426265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2800" dirty="0" err="1" smtClean="0"/>
              <a:t>Weebly</a:t>
            </a:r>
            <a:r>
              <a:rPr lang="en-CA" dirty="0" smtClean="0"/>
              <a:t/>
            </a:r>
            <a:br>
              <a:rPr lang="en-CA" dirty="0" smtClean="0"/>
            </a:br>
            <a:r>
              <a:rPr lang="en-CA" sz="1600" u="sng" dirty="0" smtClean="0"/>
              <a:t>Tool URL</a:t>
            </a:r>
            <a:r>
              <a:rPr lang="en-CA" sz="1600" dirty="0" smtClean="0"/>
              <a:t>: </a:t>
            </a:r>
            <a:r>
              <a:rPr lang="en-CA" sz="1600" dirty="0">
                <a:hlinkClick r:id="rId2"/>
              </a:rPr>
              <a:t>http://www.weebly.com/</a:t>
            </a:r>
            <a:endParaRPr lang="en-CA" sz="1600" dirty="0"/>
          </a:p>
        </p:txBody>
      </p:sp>
      <p:sp>
        <p:nvSpPr>
          <p:cNvPr id="3" name="Content Placeholder 2"/>
          <p:cNvSpPr>
            <a:spLocks noGrp="1"/>
          </p:cNvSpPr>
          <p:nvPr>
            <p:ph idx="1"/>
          </p:nvPr>
        </p:nvSpPr>
        <p:spPr>
          <a:xfrm>
            <a:off x="107504" y="1340768"/>
            <a:ext cx="7969696" cy="5328592"/>
          </a:xfrm>
        </p:spPr>
        <p:txBody>
          <a:bodyPr>
            <a:normAutofit lnSpcReduction="10000"/>
          </a:bodyPr>
          <a:lstStyle/>
          <a:p>
            <a:r>
              <a:rPr lang="en-CA" sz="1400" u="sng" dirty="0" smtClean="0">
                <a:latin typeface="+mj-lt"/>
              </a:rPr>
              <a:t>Description</a:t>
            </a:r>
            <a:r>
              <a:rPr lang="en-CA" sz="1400" dirty="0" smtClean="0">
                <a:latin typeface="+mj-lt"/>
              </a:rPr>
              <a:t>:</a:t>
            </a:r>
            <a:r>
              <a:rPr lang="en-CA" sz="1400" dirty="0">
                <a:latin typeface="+mj-lt"/>
              </a:rPr>
              <a:t> </a:t>
            </a:r>
            <a:r>
              <a:rPr lang="en-CA" sz="1400" dirty="0" smtClean="0">
                <a:latin typeface="+mj-lt"/>
              </a:rPr>
              <a:t> </a:t>
            </a:r>
            <a:r>
              <a:rPr lang="en-CA" sz="1400" dirty="0" err="1" smtClean="0">
                <a:latin typeface="+mj-lt"/>
              </a:rPr>
              <a:t>Weebly</a:t>
            </a:r>
            <a:r>
              <a:rPr lang="en-CA" sz="1400" dirty="0" smtClean="0">
                <a:latin typeface="+mj-lt"/>
              </a:rPr>
              <a:t> </a:t>
            </a:r>
            <a:r>
              <a:rPr lang="en-CA" sz="1400" dirty="0">
                <a:latin typeface="+mj-lt"/>
              </a:rPr>
              <a:t>is </a:t>
            </a:r>
            <a:r>
              <a:rPr lang="en-CA" sz="1400" dirty="0" smtClean="0">
                <a:latin typeface="+mj-lt"/>
              </a:rPr>
              <a:t>a popular web hosting service that features a drop and drag website builder . </a:t>
            </a:r>
            <a:r>
              <a:rPr lang="en-CA" sz="1200" dirty="0">
                <a:latin typeface="+mj-lt"/>
                <a:hlinkClick r:id="rId3"/>
              </a:rPr>
              <a:t>http://en.wikipedia.org/wiki/Weebly </a:t>
            </a:r>
            <a:r>
              <a:rPr lang="en-CA" sz="1200" dirty="0">
                <a:latin typeface="+mj-lt"/>
              </a:rPr>
              <a:t> </a:t>
            </a:r>
            <a:r>
              <a:rPr lang="en-CA" sz="1400" dirty="0" smtClean="0">
                <a:latin typeface="+mj-lt"/>
              </a:rPr>
              <a:t> </a:t>
            </a:r>
            <a:r>
              <a:rPr lang="en-CA" sz="1400" dirty="0">
                <a:latin typeface="+mj-lt"/>
              </a:rPr>
              <a:t> </a:t>
            </a:r>
            <a:r>
              <a:rPr lang="en-CA" sz="1400" dirty="0" smtClean="0">
                <a:latin typeface="+mj-lt"/>
              </a:rPr>
              <a:t>Creating an account is free but if you want an upgraded account, with more features,  you can pay  a monthly fee.   See this site for a more detailed description of </a:t>
            </a:r>
            <a:r>
              <a:rPr lang="en-CA" sz="1400" dirty="0" err="1" smtClean="0">
                <a:latin typeface="+mj-lt"/>
              </a:rPr>
              <a:t>Weebly</a:t>
            </a:r>
            <a:r>
              <a:rPr lang="en-CA" sz="1400" dirty="0" smtClean="0">
                <a:latin typeface="+mj-lt"/>
              </a:rPr>
              <a:t>. </a:t>
            </a:r>
            <a:r>
              <a:rPr lang="en-CA" sz="1400" dirty="0" smtClean="0">
                <a:latin typeface="+mj-lt"/>
                <a:hlinkClick r:id="rId4"/>
              </a:rPr>
              <a:t>://</a:t>
            </a:r>
            <a:r>
              <a:rPr lang="en-CA" sz="1400" dirty="0">
                <a:latin typeface="+mj-lt"/>
                <a:hlinkClick r:id="rId4"/>
              </a:rPr>
              <a:t>www.cmscritic.com/weebly-review/#.UpLUF8RzGSo</a:t>
            </a:r>
            <a:endParaRPr lang="en-CA" sz="1400" dirty="0" smtClean="0">
              <a:latin typeface="+mj-lt"/>
            </a:endParaRPr>
          </a:p>
          <a:p>
            <a:r>
              <a:rPr lang="en-CA" sz="1400" u="sng" dirty="0" smtClean="0">
                <a:latin typeface="+mj-lt"/>
              </a:rPr>
              <a:t>Asynchronous Tool</a:t>
            </a:r>
            <a:r>
              <a:rPr lang="en-CA" sz="1400" dirty="0" smtClean="0">
                <a:latin typeface="+mj-lt"/>
              </a:rPr>
              <a:t>: </a:t>
            </a:r>
            <a:r>
              <a:rPr lang="en-CA" sz="1400" dirty="0" smtClean="0"/>
              <a:t>Can be </a:t>
            </a:r>
            <a:r>
              <a:rPr lang="en-CA" sz="1400" dirty="0"/>
              <a:t>accessed anytime and anywhere. </a:t>
            </a:r>
            <a:r>
              <a:rPr lang="en-CA" sz="1400" dirty="0" smtClean="0"/>
              <a:t> Teachers and </a:t>
            </a:r>
            <a:r>
              <a:rPr lang="en-CA" sz="1400" dirty="0" smtClean="0">
                <a:latin typeface="+mj-lt"/>
              </a:rPr>
              <a:t>students can </a:t>
            </a:r>
            <a:r>
              <a:rPr lang="en-CA" sz="1400" dirty="0">
                <a:latin typeface="+mj-lt"/>
              </a:rPr>
              <a:t>use this tool to present </a:t>
            </a:r>
            <a:r>
              <a:rPr lang="en-CA" sz="1400" dirty="0" smtClean="0">
                <a:latin typeface="+mj-lt"/>
              </a:rPr>
              <a:t>information as well ,if using the blog pages, allows for  comments and discussions to occur asynchronously.  </a:t>
            </a:r>
          </a:p>
          <a:p>
            <a:r>
              <a:rPr lang="en-CA" sz="1400" u="sng" dirty="0" smtClean="0">
                <a:latin typeface="+mj-lt"/>
              </a:rPr>
              <a:t>Age Required for Creating an Account</a:t>
            </a:r>
            <a:r>
              <a:rPr lang="en-CA" sz="1400" dirty="0" smtClean="0">
                <a:latin typeface="+mj-lt"/>
              </a:rPr>
              <a:t>:</a:t>
            </a:r>
            <a:r>
              <a:rPr lang="en-CA" sz="1400" dirty="0">
                <a:latin typeface="+mj-lt"/>
              </a:rPr>
              <a:t> Individuals under the age of 13 are prohibited from creating or using accounts through Weebly.com. Students under the age of 13 may, however, use </a:t>
            </a:r>
            <a:r>
              <a:rPr lang="en-CA" sz="1400" dirty="0" err="1">
                <a:latin typeface="+mj-lt"/>
              </a:rPr>
              <a:t>Weebly</a:t>
            </a:r>
            <a:r>
              <a:rPr lang="en-CA" sz="1400" dirty="0">
                <a:latin typeface="+mj-lt"/>
              </a:rPr>
              <a:t> through special student accounts created by their teachers through education.weebly.com, provided the teacher has obtained signed parental consent from the student's parents</a:t>
            </a:r>
            <a:r>
              <a:rPr lang="en-CA" sz="1400" dirty="0" smtClean="0">
                <a:latin typeface="+mj-lt"/>
              </a:rPr>
              <a:t>. </a:t>
            </a:r>
            <a:r>
              <a:rPr lang="en-CA" sz="1200" dirty="0">
                <a:latin typeface="+mj-lt"/>
                <a:hlinkClick r:id="rId5"/>
              </a:rPr>
              <a:t>http://www.weebly.com/terms-of-service/</a:t>
            </a:r>
            <a:endParaRPr lang="en-CA" sz="1200" dirty="0" smtClean="0">
              <a:latin typeface="+mj-lt"/>
            </a:endParaRPr>
          </a:p>
          <a:p>
            <a:r>
              <a:rPr lang="en-CA" sz="1400" u="sng" dirty="0" smtClean="0">
                <a:latin typeface="+mj-lt"/>
              </a:rPr>
              <a:t>Pros</a:t>
            </a:r>
            <a:r>
              <a:rPr lang="en-CA" sz="1400" dirty="0" smtClean="0">
                <a:latin typeface="+mj-lt"/>
              </a:rPr>
              <a:t>: Free. Easy to use and edit. Have a choice of different templates and page types. Plus add photos of your choice for backdrops.  Able to have multiple tabs with attached pages. Teacher creates student accounts, no email required, publicly viewable or password protected. Mobile App for  Android, IPhone and </a:t>
            </a:r>
            <a:r>
              <a:rPr lang="en-CA" sz="1400" dirty="0" err="1" smtClean="0">
                <a:latin typeface="+mj-lt"/>
              </a:rPr>
              <a:t>Ipad</a:t>
            </a:r>
            <a:r>
              <a:rPr lang="en-CA" sz="1400" dirty="0" smtClean="0">
                <a:latin typeface="+mj-lt"/>
              </a:rPr>
              <a:t>, post and manage, and view .</a:t>
            </a:r>
          </a:p>
          <a:p>
            <a:r>
              <a:rPr lang="en-CA" sz="1400" u="sng" dirty="0" smtClean="0">
                <a:latin typeface="+mj-lt"/>
              </a:rPr>
              <a:t>Cons</a:t>
            </a:r>
            <a:r>
              <a:rPr lang="en-CA" sz="1400" dirty="0" smtClean="0">
                <a:latin typeface="+mj-lt"/>
              </a:rPr>
              <a:t>: When upgrades occur in the </a:t>
            </a:r>
            <a:r>
              <a:rPr lang="en-CA" sz="1400" dirty="0" err="1" smtClean="0">
                <a:latin typeface="+mj-lt"/>
              </a:rPr>
              <a:t>Weebly</a:t>
            </a:r>
            <a:r>
              <a:rPr lang="en-CA" sz="1400" dirty="0" smtClean="0">
                <a:latin typeface="+mj-lt"/>
              </a:rPr>
              <a:t> they do not inform you, so have to reorient yourself  when going to do edits. </a:t>
            </a:r>
            <a:r>
              <a:rPr lang="en-CA" sz="1400" dirty="0">
                <a:latin typeface="+mj-lt"/>
              </a:rPr>
              <a:t>Hosted in the United States to subject to their privacy laws. </a:t>
            </a:r>
            <a:endParaRPr lang="en-CA" sz="1400" dirty="0" smtClean="0">
              <a:latin typeface="+mj-lt"/>
            </a:endParaRPr>
          </a:p>
          <a:p>
            <a:r>
              <a:rPr lang="en-CA" sz="1400" u="sng" dirty="0" smtClean="0">
                <a:latin typeface="+mj-lt"/>
              </a:rPr>
              <a:t>Server Location</a:t>
            </a:r>
            <a:r>
              <a:rPr lang="en-CA" sz="1400" dirty="0" smtClean="0">
                <a:latin typeface="+mj-lt"/>
              </a:rPr>
              <a:t>: </a:t>
            </a:r>
            <a:r>
              <a:rPr lang="en-CA" sz="1400" dirty="0">
                <a:latin typeface="+mj-lt"/>
              </a:rPr>
              <a:t>Hosted in the </a:t>
            </a:r>
            <a:r>
              <a:rPr lang="en-CA" sz="1400" dirty="0" smtClean="0">
                <a:latin typeface="+mj-lt"/>
              </a:rPr>
              <a:t>United  States </a:t>
            </a:r>
            <a:r>
              <a:rPr lang="en-CA" sz="1400" dirty="0">
                <a:latin typeface="+mj-lt"/>
              </a:rPr>
              <a:t>so account subject to their privacy laws</a:t>
            </a:r>
            <a:r>
              <a:rPr lang="en-CA" sz="1400" dirty="0"/>
              <a:t>. </a:t>
            </a:r>
          </a:p>
          <a:p>
            <a:r>
              <a:rPr lang="en-CA" sz="1400" u="sng" dirty="0" smtClean="0">
                <a:latin typeface="+mj-lt"/>
              </a:rPr>
              <a:t>Sample</a:t>
            </a:r>
            <a:r>
              <a:rPr lang="en-CA" sz="1400" dirty="0" smtClean="0">
                <a:latin typeface="+mj-lt"/>
              </a:rPr>
              <a:t>: Teacher: </a:t>
            </a:r>
            <a:r>
              <a:rPr lang="en-CA" sz="1400" dirty="0" smtClean="0">
                <a:latin typeface="+mj-lt"/>
                <a:hlinkClick r:id="rId6"/>
              </a:rPr>
              <a:t>http</a:t>
            </a:r>
            <a:r>
              <a:rPr lang="en-CA" sz="1400" dirty="0">
                <a:latin typeface="+mj-lt"/>
                <a:hlinkClick r:id="rId6"/>
              </a:rPr>
              <a:t>://pe9-12janej.weebly.com</a:t>
            </a:r>
            <a:r>
              <a:rPr lang="en-CA" sz="1400" smtClean="0">
                <a:latin typeface="+mj-lt"/>
                <a:hlinkClick r:id="rId6"/>
              </a:rPr>
              <a:t>/</a:t>
            </a:r>
            <a:r>
              <a:rPr lang="en-CA" sz="1400" smtClean="0">
                <a:latin typeface="+mj-lt"/>
              </a:rPr>
              <a:t> Student</a:t>
            </a:r>
            <a:r>
              <a:rPr lang="en-CA" sz="1400" dirty="0" smtClean="0">
                <a:latin typeface="+mj-lt"/>
              </a:rPr>
              <a:t>: </a:t>
            </a:r>
            <a:r>
              <a:rPr lang="en-CA" sz="1400" dirty="0" smtClean="0">
                <a:latin typeface="+mj-lt"/>
                <a:hlinkClick r:id="rId7"/>
              </a:rPr>
              <a:t>http</a:t>
            </a:r>
            <a:r>
              <a:rPr lang="en-CA" sz="1400" dirty="0">
                <a:latin typeface="+mj-lt"/>
                <a:hlinkClick r:id="rId7"/>
              </a:rPr>
              <a:t>://jjaceklearnsonline.weebly.com</a:t>
            </a:r>
            <a:r>
              <a:rPr lang="en-CA" sz="1400" dirty="0" smtClean="0">
                <a:latin typeface="+mj-lt"/>
                <a:hlinkClick r:id="rId7"/>
              </a:rPr>
              <a:t>/</a:t>
            </a:r>
            <a:endParaRPr lang="en-CA" sz="1400" dirty="0" smtClean="0">
              <a:latin typeface="+mj-lt"/>
            </a:endParaRPr>
          </a:p>
          <a:p>
            <a:endParaRPr lang="en-CA" sz="1400" dirty="0"/>
          </a:p>
          <a:p>
            <a:pPr marL="114300"/>
            <a:r>
              <a:rPr lang="en-CA" sz="1100" u="sng" dirty="0">
                <a:solidFill>
                  <a:schemeClr val="accent5">
                    <a:lumMod val="50000"/>
                  </a:schemeClr>
                </a:solidFill>
                <a:latin typeface="+mj-lt"/>
              </a:rPr>
              <a:t>Go back to : </a:t>
            </a:r>
          </a:p>
          <a:p>
            <a:r>
              <a:rPr lang="en-CA" sz="1100" dirty="0">
                <a:solidFill>
                  <a:srgbClr val="7030A0"/>
                </a:solidFill>
                <a:latin typeface="+mj-lt"/>
                <a:hlinkClick r:id="rId8" action="ppaction://hlinksldjump"/>
              </a:rPr>
              <a:t>Cloud Based Tools</a:t>
            </a:r>
            <a:endParaRPr lang="en-CA" sz="1100" dirty="0">
              <a:solidFill>
                <a:srgbClr val="7030A0"/>
              </a:solidFill>
              <a:latin typeface="+mj-lt"/>
            </a:endParaRPr>
          </a:p>
          <a:p>
            <a:r>
              <a:rPr lang="en-CA" sz="1100" dirty="0">
                <a:solidFill>
                  <a:srgbClr val="7030A0"/>
                </a:solidFill>
                <a:latin typeface="+mj-lt"/>
                <a:hlinkClick r:id="rId9" action="ppaction://hlinksldjump"/>
              </a:rPr>
              <a:t>Asynchronous or Synchronous</a:t>
            </a:r>
            <a:endParaRPr lang="en-CA" sz="1100" dirty="0">
              <a:solidFill>
                <a:srgbClr val="7030A0"/>
              </a:solidFill>
              <a:latin typeface="+mj-lt"/>
              <a:hlinkClick r:id="rId10" action="ppaction://hlinksldjump"/>
            </a:endParaRPr>
          </a:p>
          <a:p>
            <a:r>
              <a:rPr lang="en-CA" sz="1100" dirty="0">
                <a:solidFill>
                  <a:srgbClr val="7030A0"/>
                </a:solidFill>
                <a:latin typeface="+mj-lt"/>
                <a:hlinkClick r:id="rId10" action="ppaction://hlinksldjump"/>
              </a:rPr>
              <a:t>Server Location</a:t>
            </a:r>
            <a:endParaRPr lang="en-CA" sz="1100" dirty="0">
              <a:solidFill>
                <a:srgbClr val="7030A0"/>
              </a:solidFill>
              <a:latin typeface="+mj-lt"/>
            </a:endParaRPr>
          </a:p>
          <a:p>
            <a:endParaRPr lang="en-CA" sz="1400" dirty="0" smtClean="0"/>
          </a:p>
          <a:p>
            <a:endParaRPr lang="en-CA" sz="1400" dirty="0" smtClean="0"/>
          </a:p>
          <a:p>
            <a:pPr marL="114300" indent="0">
              <a:buNone/>
            </a:pPr>
            <a:endParaRPr lang="en-CA" dirty="0" smtClean="0"/>
          </a:p>
          <a:p>
            <a:pPr marL="114300" indent="0">
              <a:buNone/>
            </a:pPr>
            <a:endParaRPr lang="en-CA" dirty="0"/>
          </a:p>
        </p:txBody>
      </p:sp>
    </p:spTree>
    <p:extLst>
      <p:ext uri="{BB962C8B-B14F-4D97-AF65-F5344CB8AC3E}">
        <p14:creationId xmlns:p14="http://schemas.microsoft.com/office/powerpoint/2010/main" val="35099365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8"/>
            <a:ext cx="7543800" cy="864095"/>
          </a:xfrm>
        </p:spPr>
        <p:txBody>
          <a:bodyPr/>
          <a:lstStyle/>
          <a:p>
            <a:r>
              <a:rPr lang="en-CA" sz="2800" dirty="0" err="1" smtClean="0"/>
              <a:t>Vocaroo</a:t>
            </a:r>
            <a:r>
              <a:rPr lang="en-CA" sz="2800" dirty="0"/>
              <a:t/>
            </a:r>
            <a:br>
              <a:rPr lang="en-CA" sz="2800" dirty="0"/>
            </a:br>
            <a:r>
              <a:rPr lang="en-CA" sz="1600" u="sng" dirty="0"/>
              <a:t>Tool URL</a:t>
            </a:r>
            <a:r>
              <a:rPr lang="en-CA" sz="1600" dirty="0"/>
              <a:t>: </a:t>
            </a:r>
            <a:r>
              <a:rPr lang="en-CA" sz="1600" dirty="0">
                <a:hlinkClick r:id="rId2"/>
              </a:rPr>
              <a:t>http://vocaroo.com/</a:t>
            </a:r>
            <a:r>
              <a:rPr lang="en-CA" sz="1600" dirty="0"/>
              <a:t> </a:t>
            </a:r>
          </a:p>
        </p:txBody>
      </p:sp>
      <p:sp>
        <p:nvSpPr>
          <p:cNvPr id="3" name="Subtitle 2"/>
          <p:cNvSpPr>
            <a:spLocks noGrp="1"/>
          </p:cNvSpPr>
          <p:nvPr>
            <p:ph type="subTitle" idx="1"/>
          </p:nvPr>
        </p:nvSpPr>
        <p:spPr>
          <a:xfrm>
            <a:off x="179512" y="1340768"/>
            <a:ext cx="8064896" cy="5040560"/>
          </a:xfrm>
        </p:spPr>
        <p:txBody>
          <a:bodyPr>
            <a:normAutofit/>
          </a:bodyPr>
          <a:lstStyle/>
          <a:p>
            <a:pPr marL="285750" indent="-285750">
              <a:buFont typeface="Arial" panose="020B0604020202020204" pitchFamily="34" charset="0"/>
              <a:buChar char="•"/>
            </a:pPr>
            <a:r>
              <a:rPr lang="en-CA" sz="1400" u="sng" dirty="0" smtClean="0">
                <a:solidFill>
                  <a:schemeClr val="tx1"/>
                </a:solidFill>
                <a:latin typeface="+mj-lt"/>
              </a:rPr>
              <a:t>Description</a:t>
            </a:r>
            <a:r>
              <a:rPr lang="en-CA" sz="1400" dirty="0" smtClean="0">
                <a:solidFill>
                  <a:schemeClr val="tx1"/>
                </a:solidFill>
                <a:latin typeface="+mj-lt"/>
              </a:rPr>
              <a:t>: Free, simple </a:t>
            </a:r>
            <a:r>
              <a:rPr lang="en-CA" sz="1400" dirty="0">
                <a:solidFill>
                  <a:schemeClr val="tx1"/>
                </a:solidFill>
                <a:latin typeface="+mj-lt"/>
              </a:rPr>
              <a:t>audio recorder, no uploading required. </a:t>
            </a:r>
            <a:r>
              <a:rPr lang="en-CA" sz="1400" dirty="0" smtClean="0">
                <a:solidFill>
                  <a:schemeClr val="tx1"/>
                </a:solidFill>
                <a:latin typeface="+mj-lt"/>
              </a:rPr>
              <a:t> Once you have made your recording in </a:t>
            </a:r>
            <a:r>
              <a:rPr lang="en-CA" sz="1400" dirty="0" err="1" smtClean="0">
                <a:solidFill>
                  <a:schemeClr val="tx1"/>
                </a:solidFill>
                <a:latin typeface="+mj-lt"/>
              </a:rPr>
              <a:t>Vocaroo</a:t>
            </a:r>
            <a:r>
              <a:rPr lang="en-CA" sz="1400" dirty="0" smtClean="0">
                <a:solidFill>
                  <a:schemeClr val="tx1"/>
                </a:solidFill>
                <a:latin typeface="+mj-lt"/>
              </a:rPr>
              <a:t> it is saved  automatically and then immediately  produces both an embed code , URL and QR Code. Teacher and student can </a:t>
            </a:r>
            <a:r>
              <a:rPr lang="en-CA" sz="1400" dirty="0">
                <a:solidFill>
                  <a:schemeClr val="tx1"/>
                </a:solidFill>
                <a:latin typeface="+mj-lt"/>
              </a:rPr>
              <a:t>embed into any </a:t>
            </a:r>
            <a:r>
              <a:rPr lang="en-CA" sz="1400" dirty="0" smtClean="0">
                <a:solidFill>
                  <a:schemeClr val="tx1"/>
                </a:solidFill>
                <a:latin typeface="+mj-lt"/>
              </a:rPr>
              <a:t>webpage or LMS or if embedding not an option then include URL, just needs to be copy and paste to browser to hear recording. URL recording available for a month or so, want longer download it or embed.  Can easily email the recording directly from the </a:t>
            </a:r>
            <a:r>
              <a:rPr lang="en-CA" sz="1400" dirty="0" err="1">
                <a:solidFill>
                  <a:schemeClr val="tx1"/>
                </a:solidFill>
                <a:latin typeface="+mj-lt"/>
              </a:rPr>
              <a:t>V</a:t>
            </a:r>
            <a:r>
              <a:rPr lang="en-CA" sz="1400" dirty="0" err="1" smtClean="0">
                <a:solidFill>
                  <a:schemeClr val="tx1"/>
                </a:solidFill>
                <a:latin typeface="+mj-lt"/>
              </a:rPr>
              <a:t>ocaroo</a:t>
            </a:r>
            <a:r>
              <a:rPr lang="en-CA" sz="1400" dirty="0" smtClean="0">
                <a:solidFill>
                  <a:schemeClr val="tx1"/>
                </a:solidFill>
                <a:latin typeface="+mj-lt"/>
              </a:rPr>
              <a:t> site . Once received the email click on link to listen to recording and you  have the option once again to embed, download or email to someone else.   Great way for teacher  to create audio instructions and for students to do oral assignment. To keep longer just download or embed in a website or assignment. Download as MP3, </a:t>
            </a:r>
            <a:r>
              <a:rPr lang="en-CA" sz="1400" dirty="0" err="1" smtClean="0">
                <a:solidFill>
                  <a:schemeClr val="tx1"/>
                </a:solidFill>
                <a:latin typeface="+mj-lt"/>
              </a:rPr>
              <a:t>Ogg</a:t>
            </a:r>
            <a:r>
              <a:rPr lang="en-CA" sz="1400" dirty="0" smtClean="0">
                <a:solidFill>
                  <a:schemeClr val="tx1"/>
                </a:solidFill>
                <a:latin typeface="+mj-lt"/>
              </a:rPr>
              <a:t>, FLAC or WAV.</a:t>
            </a:r>
            <a:endParaRPr lang="en-CA" sz="1400" dirty="0">
              <a:solidFill>
                <a:schemeClr val="tx1"/>
              </a:solidFill>
              <a:latin typeface="+mj-lt"/>
            </a:endParaRPr>
          </a:p>
          <a:p>
            <a:pPr marL="285750" indent="-285750">
              <a:buFont typeface="Arial" panose="020B0604020202020204" pitchFamily="34" charset="0"/>
              <a:buChar char="•"/>
            </a:pPr>
            <a:r>
              <a:rPr lang="en-CA" sz="1400" u="sng" dirty="0" smtClean="0">
                <a:solidFill>
                  <a:schemeClr val="tx1"/>
                </a:solidFill>
                <a:latin typeface="+mj-lt"/>
              </a:rPr>
              <a:t>Asynchronous Tool</a:t>
            </a:r>
            <a:r>
              <a:rPr lang="en-CA" sz="1400" dirty="0" smtClean="0">
                <a:solidFill>
                  <a:schemeClr val="tx1"/>
                </a:solidFill>
                <a:latin typeface="+mj-lt"/>
              </a:rPr>
              <a:t>: Make and share your recording on your own time. It can be listened to at any time. </a:t>
            </a:r>
          </a:p>
          <a:p>
            <a:pPr marL="285750" indent="-285750">
              <a:buFont typeface="Arial" panose="020B0604020202020204" pitchFamily="34" charset="0"/>
              <a:buChar char="•"/>
            </a:pPr>
            <a:r>
              <a:rPr lang="en-CA" sz="1400" u="sng" dirty="0" smtClean="0">
                <a:solidFill>
                  <a:schemeClr val="tx1"/>
                </a:solidFill>
                <a:latin typeface="+mj-lt"/>
              </a:rPr>
              <a:t>Age Required For Owning An Account</a:t>
            </a:r>
            <a:r>
              <a:rPr lang="en-CA" sz="1400" dirty="0" smtClean="0">
                <a:solidFill>
                  <a:schemeClr val="tx1"/>
                </a:solidFill>
                <a:latin typeface="+mj-lt"/>
              </a:rPr>
              <a:t>: Not an account based product. No age mentioned for usage. </a:t>
            </a:r>
          </a:p>
          <a:p>
            <a:pPr marL="285750" indent="-285750">
              <a:buFont typeface="Arial" panose="020B0604020202020204" pitchFamily="34" charset="0"/>
              <a:buChar char="•"/>
            </a:pPr>
            <a:r>
              <a:rPr lang="en-CA" sz="1400" u="sng" dirty="0" smtClean="0">
                <a:solidFill>
                  <a:schemeClr val="tx1"/>
                </a:solidFill>
                <a:latin typeface="+mj-lt"/>
              </a:rPr>
              <a:t>Pros</a:t>
            </a:r>
            <a:r>
              <a:rPr lang="en-CA" sz="1400" dirty="0" smtClean="0">
                <a:solidFill>
                  <a:schemeClr val="tx1"/>
                </a:solidFill>
                <a:latin typeface="+mj-lt"/>
              </a:rPr>
              <a:t>: No size limit for recording. Specifically says on site not to record copyright music etc. </a:t>
            </a:r>
          </a:p>
          <a:p>
            <a:pPr marL="285750" indent="-285750">
              <a:buFont typeface="Arial" panose="020B0604020202020204" pitchFamily="34" charset="0"/>
              <a:buChar char="•"/>
            </a:pPr>
            <a:r>
              <a:rPr lang="en-CA" sz="1400" u="sng" dirty="0" smtClean="0">
                <a:solidFill>
                  <a:schemeClr val="tx1"/>
                </a:solidFill>
                <a:latin typeface="+mj-lt"/>
              </a:rPr>
              <a:t>Cons</a:t>
            </a:r>
            <a:r>
              <a:rPr lang="en-CA" sz="1400" dirty="0" smtClean="0">
                <a:solidFill>
                  <a:schemeClr val="tx1"/>
                </a:solidFill>
                <a:latin typeface="+mj-lt"/>
              </a:rPr>
              <a:t>: Recording available through URL for a month or so. If wish it permanent from URL then need to download it to your own computer. </a:t>
            </a:r>
          </a:p>
          <a:p>
            <a:pPr marL="285750" indent="-285750">
              <a:buFont typeface="Arial" panose="020B0604020202020204" pitchFamily="34" charset="0"/>
              <a:buChar char="•"/>
            </a:pPr>
            <a:r>
              <a:rPr lang="en-CA" sz="1400" u="sng" dirty="0" smtClean="0">
                <a:solidFill>
                  <a:schemeClr val="tx1"/>
                </a:solidFill>
                <a:latin typeface="+mj-lt"/>
              </a:rPr>
              <a:t>Server Location</a:t>
            </a:r>
            <a:r>
              <a:rPr lang="en-CA" sz="1400" dirty="0" smtClean="0">
                <a:solidFill>
                  <a:schemeClr val="tx1"/>
                </a:solidFill>
                <a:latin typeface="+mj-lt"/>
              </a:rPr>
              <a:t>: on the </a:t>
            </a:r>
            <a:r>
              <a:rPr lang="en-CA" sz="1400" dirty="0" err="1" smtClean="0">
                <a:solidFill>
                  <a:schemeClr val="tx1"/>
                </a:solidFill>
                <a:latin typeface="+mj-lt"/>
              </a:rPr>
              <a:t>interweb</a:t>
            </a:r>
            <a:endParaRPr lang="en-CA" sz="1400" dirty="0" smtClean="0">
              <a:solidFill>
                <a:schemeClr val="tx1"/>
              </a:solidFill>
              <a:latin typeface="+mj-lt"/>
            </a:endParaRPr>
          </a:p>
          <a:p>
            <a:pPr marL="285750" indent="-285750">
              <a:buFont typeface="Arial" panose="020B0604020202020204" pitchFamily="34" charset="0"/>
              <a:buChar char="•"/>
            </a:pPr>
            <a:r>
              <a:rPr lang="en-CA" sz="1400" u="sng" dirty="0" smtClean="0">
                <a:solidFill>
                  <a:schemeClr val="tx1"/>
                </a:solidFill>
                <a:latin typeface="+mj-lt"/>
              </a:rPr>
              <a:t>Sample</a:t>
            </a:r>
            <a:r>
              <a:rPr lang="en-CA" sz="1400" dirty="0" smtClean="0">
                <a:solidFill>
                  <a:schemeClr val="tx1"/>
                </a:solidFill>
                <a:latin typeface="+mj-lt"/>
              </a:rPr>
              <a:t>: Click on the following link to hear my test recording: </a:t>
            </a:r>
            <a:r>
              <a:rPr lang="en-CA" sz="1400" u="sng" dirty="0">
                <a:solidFill>
                  <a:schemeClr val="tx1"/>
                </a:solidFill>
                <a:hlinkClick r:id="rId3"/>
              </a:rPr>
              <a:t>http://vocaroo.com/i/s1Et5sWeVNJv</a:t>
            </a:r>
            <a:endParaRPr lang="en-CA" sz="1400" dirty="0">
              <a:solidFill>
                <a:schemeClr val="tx1"/>
              </a:solidFill>
            </a:endParaRPr>
          </a:p>
          <a:p>
            <a:pPr marL="114300"/>
            <a:r>
              <a:rPr lang="en-CA" sz="1400" u="sng" dirty="0">
                <a:solidFill>
                  <a:schemeClr val="accent5">
                    <a:lumMod val="50000"/>
                  </a:schemeClr>
                </a:solidFill>
              </a:rPr>
              <a:t>Go back to : </a:t>
            </a:r>
          </a:p>
          <a:p>
            <a:r>
              <a:rPr lang="en-CA" sz="1400" dirty="0">
                <a:solidFill>
                  <a:srgbClr val="7030A0"/>
                </a:solidFill>
                <a:hlinkClick r:id="rId4" action="ppaction://hlinksldjump"/>
              </a:rPr>
              <a:t>Cloud Based Tools</a:t>
            </a:r>
            <a:endParaRPr lang="en-CA" sz="1400" dirty="0">
              <a:solidFill>
                <a:srgbClr val="7030A0"/>
              </a:solidFill>
            </a:endParaRPr>
          </a:p>
          <a:p>
            <a:r>
              <a:rPr lang="en-CA" sz="1400" dirty="0">
                <a:solidFill>
                  <a:srgbClr val="7030A0"/>
                </a:solidFill>
                <a:hlinkClick r:id="rId5" action="ppaction://hlinksldjump"/>
              </a:rPr>
              <a:t>Asynchronous or Synchronous</a:t>
            </a:r>
            <a:endParaRPr lang="en-CA" sz="1400" dirty="0">
              <a:solidFill>
                <a:srgbClr val="7030A0"/>
              </a:solidFill>
              <a:hlinkClick r:id="rId6" action="ppaction://hlinksldjump"/>
            </a:endParaRPr>
          </a:p>
          <a:p>
            <a:r>
              <a:rPr lang="en-CA" sz="1400" dirty="0">
                <a:solidFill>
                  <a:srgbClr val="7030A0"/>
                </a:solidFill>
                <a:hlinkClick r:id="rId6" action="ppaction://hlinksldjump"/>
              </a:rPr>
              <a:t>Server Location</a:t>
            </a:r>
            <a:endParaRPr lang="en-CA" sz="1400" dirty="0">
              <a:solidFill>
                <a:srgbClr val="7030A0"/>
              </a:solidFill>
            </a:endParaRPr>
          </a:p>
          <a:p>
            <a:endParaRPr lang="en-CA" dirty="0"/>
          </a:p>
        </p:txBody>
      </p:sp>
    </p:spTree>
    <p:extLst>
      <p:ext uri="{BB962C8B-B14F-4D97-AF65-F5344CB8AC3E}">
        <p14:creationId xmlns:p14="http://schemas.microsoft.com/office/powerpoint/2010/main" val="37050875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7620000" cy="1143000"/>
          </a:xfrm>
        </p:spPr>
        <p:txBody>
          <a:bodyPr/>
          <a:lstStyle/>
          <a:p>
            <a:r>
              <a:rPr lang="en-CA" dirty="0" smtClean="0"/>
              <a:t/>
            </a:r>
            <a:br>
              <a:rPr lang="en-CA" dirty="0" smtClean="0"/>
            </a:br>
            <a:r>
              <a:rPr lang="en-CA" dirty="0" smtClean="0"/>
              <a:t>            Cloud Based Tools</a:t>
            </a:r>
            <a:br>
              <a:rPr lang="en-CA" dirty="0" smtClean="0"/>
            </a:br>
            <a:endParaRPr lang="en-CA" dirty="0"/>
          </a:p>
        </p:txBody>
      </p:sp>
      <p:sp>
        <p:nvSpPr>
          <p:cNvPr id="3" name="Content Placeholder 2"/>
          <p:cNvSpPr>
            <a:spLocks noGrp="1"/>
          </p:cNvSpPr>
          <p:nvPr>
            <p:ph idx="4294967295"/>
          </p:nvPr>
        </p:nvSpPr>
        <p:spPr>
          <a:xfrm>
            <a:off x="107504" y="1484784"/>
            <a:ext cx="8136904" cy="5040560"/>
          </a:xfrm>
        </p:spPr>
        <p:txBody>
          <a:bodyPr numCol="1">
            <a:normAutofit fontScale="32500" lnSpcReduction="20000"/>
          </a:bodyPr>
          <a:lstStyle/>
          <a:p>
            <a:r>
              <a:rPr lang="en-CA" sz="7400" dirty="0" err="1" smtClean="0">
                <a:latin typeface="+mj-lt"/>
                <a:hlinkClick r:id="rId2" action="ppaction://hlinksldjump"/>
              </a:rPr>
              <a:t>DropBox</a:t>
            </a:r>
            <a:r>
              <a:rPr lang="en-CA" sz="7400" dirty="0" smtClean="0">
                <a:latin typeface="+mj-lt"/>
              </a:rPr>
              <a:t>: Collaborative Tool, Organizing Tool, File Storage</a:t>
            </a:r>
          </a:p>
          <a:p>
            <a:r>
              <a:rPr lang="en-CA" sz="7400" dirty="0" err="1" smtClean="0">
                <a:latin typeface="+mj-lt"/>
                <a:hlinkClick r:id="rId3" action="ppaction://hlinksldjump"/>
              </a:rPr>
              <a:t>Edmodo</a:t>
            </a:r>
            <a:r>
              <a:rPr lang="en-CA" sz="7400" dirty="0" smtClean="0">
                <a:latin typeface="+mj-lt"/>
              </a:rPr>
              <a:t>: Instruction,  Collaborative Tools</a:t>
            </a:r>
          </a:p>
          <a:p>
            <a:r>
              <a:rPr lang="en-CA" sz="7400" dirty="0" err="1" smtClean="0">
                <a:latin typeface="+mj-lt"/>
                <a:hlinkClick r:id="rId4" action="ppaction://hlinksldjump"/>
              </a:rPr>
              <a:t>Evernote</a:t>
            </a:r>
            <a:r>
              <a:rPr lang="en-CA" sz="7400" dirty="0" smtClean="0">
                <a:latin typeface="+mj-lt"/>
              </a:rPr>
              <a:t>:  Organizing Tool</a:t>
            </a:r>
          </a:p>
          <a:p>
            <a:r>
              <a:rPr lang="en-CA" sz="7400" dirty="0" smtClean="0">
                <a:latin typeface="+mj-lt"/>
                <a:hlinkClick r:id="rId5" action="ppaction://hlinksldjump"/>
              </a:rPr>
              <a:t>Google+ Communities</a:t>
            </a:r>
            <a:r>
              <a:rPr lang="en-CA" sz="7400" dirty="0" smtClean="0">
                <a:latin typeface="+mj-lt"/>
              </a:rPr>
              <a:t>: Collaboration</a:t>
            </a:r>
          </a:p>
          <a:p>
            <a:r>
              <a:rPr lang="en-CA" sz="7400" dirty="0" smtClean="0">
                <a:latin typeface="+mj-lt"/>
                <a:hlinkClick r:id="rId6" action="ppaction://hlinksldjump"/>
              </a:rPr>
              <a:t>Google Forms</a:t>
            </a:r>
            <a:r>
              <a:rPr lang="en-CA" sz="7400" dirty="0" smtClean="0">
                <a:latin typeface="+mj-lt"/>
              </a:rPr>
              <a:t>: Quiz and Poll Tool</a:t>
            </a:r>
          </a:p>
          <a:p>
            <a:r>
              <a:rPr lang="en-CA" sz="7400" dirty="0" err="1" smtClean="0">
                <a:latin typeface="+mj-lt"/>
                <a:hlinkClick r:id="rId7" action="ppaction://hlinksldjump"/>
              </a:rPr>
              <a:t>Twiducate</a:t>
            </a:r>
            <a:r>
              <a:rPr lang="en-CA" sz="7400" dirty="0" smtClean="0">
                <a:latin typeface="+mj-lt"/>
              </a:rPr>
              <a:t>: Collaboration</a:t>
            </a:r>
          </a:p>
          <a:p>
            <a:r>
              <a:rPr lang="en-CA" sz="7400" dirty="0" err="1" smtClean="0">
                <a:latin typeface="+mj-lt"/>
                <a:hlinkClick r:id="rId8" action="ppaction://hlinksldjump"/>
              </a:rPr>
              <a:t>Prezi</a:t>
            </a:r>
            <a:r>
              <a:rPr lang="en-CA" sz="7400" dirty="0" smtClean="0">
                <a:latin typeface="+mj-lt"/>
              </a:rPr>
              <a:t>: Presentation Tool</a:t>
            </a:r>
          </a:p>
          <a:p>
            <a:r>
              <a:rPr lang="en-CA" sz="7400" dirty="0" err="1" smtClean="0">
                <a:solidFill>
                  <a:srgbClr val="FFC000"/>
                </a:solidFill>
                <a:latin typeface="+mj-lt"/>
                <a:hlinkClick r:id="rId9" action="ppaction://hlinksldjump"/>
              </a:rPr>
              <a:t>Powtoon</a:t>
            </a:r>
            <a:r>
              <a:rPr lang="en-CA" sz="7400" dirty="0" smtClean="0">
                <a:latin typeface="+mj-lt"/>
              </a:rPr>
              <a:t>: Presentation Tool </a:t>
            </a:r>
          </a:p>
          <a:p>
            <a:r>
              <a:rPr lang="en-CA" sz="7400" dirty="0" err="1" smtClean="0">
                <a:latin typeface="+mj-lt"/>
                <a:hlinkClick r:id="rId10" action="ppaction://hlinksldjump"/>
              </a:rPr>
              <a:t>Weebly</a:t>
            </a:r>
            <a:r>
              <a:rPr lang="en-CA" sz="7400" dirty="0" smtClean="0">
                <a:latin typeface="+mj-lt"/>
              </a:rPr>
              <a:t>: File Storage and Web Page</a:t>
            </a:r>
          </a:p>
          <a:p>
            <a:r>
              <a:rPr lang="en-CA" sz="7400" dirty="0" err="1" smtClean="0">
                <a:latin typeface="+mj-lt"/>
                <a:hlinkClick r:id="rId11" action="ppaction://hlinksldjump"/>
              </a:rPr>
              <a:t>Vocaroo</a:t>
            </a:r>
            <a:r>
              <a:rPr lang="en-CA" sz="7400" dirty="0" smtClean="0">
                <a:latin typeface="+mj-lt"/>
                <a:hlinkClick r:id="rId11" action="ppaction://hlinksldjump"/>
              </a:rPr>
              <a:t>: </a:t>
            </a:r>
            <a:r>
              <a:rPr lang="en-CA" sz="7400" dirty="0" smtClean="0">
                <a:latin typeface="+mj-lt"/>
              </a:rPr>
              <a:t>Audio Tool</a:t>
            </a:r>
          </a:p>
          <a:p>
            <a:endParaRPr lang="en-CA" sz="2100" dirty="0" smtClean="0"/>
          </a:p>
          <a:p>
            <a:pPr marL="114300" indent="0">
              <a:buNone/>
            </a:pPr>
            <a:r>
              <a:rPr lang="en-CA" sz="2100" dirty="0" smtClean="0"/>
              <a:t>             </a:t>
            </a:r>
          </a:p>
          <a:p>
            <a:pPr marL="114300" indent="0">
              <a:buNone/>
            </a:pPr>
            <a:r>
              <a:rPr lang="en-CA" sz="2100" dirty="0" smtClean="0"/>
              <a:t>             </a:t>
            </a:r>
          </a:p>
          <a:p>
            <a:pPr marL="114300" indent="0">
              <a:buNone/>
            </a:pPr>
            <a:endParaRPr lang="en-CA" sz="2100" dirty="0" smtClean="0"/>
          </a:p>
          <a:p>
            <a:pPr marL="114300" indent="0">
              <a:buNone/>
            </a:pPr>
            <a:r>
              <a:rPr lang="en-CA" sz="2100" dirty="0" smtClean="0"/>
              <a:t>                  </a:t>
            </a:r>
          </a:p>
          <a:p>
            <a:pPr marL="114300" indent="0">
              <a:buNone/>
            </a:pPr>
            <a:r>
              <a:rPr lang="en-CA" sz="2100" dirty="0" smtClean="0"/>
              <a:t>                             </a:t>
            </a:r>
          </a:p>
          <a:p>
            <a:pPr marL="114300" indent="0">
              <a:buNone/>
            </a:pPr>
            <a:r>
              <a:rPr lang="en-CA" sz="2100" dirty="0" smtClean="0"/>
              <a:t>                             </a:t>
            </a:r>
          </a:p>
          <a:p>
            <a:pPr marL="114300" indent="0">
              <a:buNone/>
            </a:pPr>
            <a:endParaRPr lang="en-CA" dirty="0" smtClean="0"/>
          </a:p>
          <a:p>
            <a:pPr marL="114300" indent="0">
              <a:buNone/>
            </a:pPr>
            <a:r>
              <a:rPr lang="en-CA" dirty="0" smtClean="0"/>
              <a:t>                              </a:t>
            </a:r>
            <a:br>
              <a:rPr lang="en-CA" dirty="0" smtClean="0"/>
            </a:br>
            <a:endParaRPr lang="en-CA" dirty="0" smtClean="0"/>
          </a:p>
          <a:p>
            <a:pPr marL="114300" indent="0">
              <a:buNone/>
            </a:pPr>
            <a:endParaRPr lang="en-CA" dirty="0" smtClean="0"/>
          </a:p>
        </p:txBody>
      </p:sp>
    </p:spTree>
    <p:extLst>
      <p:ext uri="{BB962C8B-B14F-4D97-AF65-F5344CB8AC3E}">
        <p14:creationId xmlns:p14="http://schemas.microsoft.com/office/powerpoint/2010/main" val="23006279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Asynchronous or Synchronous</a:t>
            </a:r>
            <a:endParaRPr lang="en-CA" dirty="0"/>
          </a:p>
        </p:txBody>
      </p:sp>
      <p:sp>
        <p:nvSpPr>
          <p:cNvPr id="3" name="Content Placeholder 2"/>
          <p:cNvSpPr>
            <a:spLocks noGrp="1"/>
          </p:cNvSpPr>
          <p:nvPr>
            <p:ph idx="1"/>
          </p:nvPr>
        </p:nvSpPr>
        <p:spPr/>
        <p:txBody>
          <a:bodyPr>
            <a:normAutofit/>
          </a:bodyPr>
          <a:lstStyle/>
          <a:p>
            <a:pPr marL="114300" indent="0">
              <a:buNone/>
            </a:pPr>
            <a:r>
              <a:rPr lang="en-CA" sz="1400" dirty="0" smtClean="0"/>
              <a:t>Asynchronous</a:t>
            </a:r>
          </a:p>
          <a:p>
            <a:r>
              <a:rPr lang="en-CA" sz="1400" dirty="0" err="1">
                <a:solidFill>
                  <a:schemeClr val="accent5">
                    <a:lumMod val="75000"/>
                  </a:schemeClr>
                </a:solidFill>
                <a:hlinkClick r:id="rId2" action="ppaction://hlinksldjump"/>
              </a:rPr>
              <a:t>Evernote</a:t>
            </a:r>
            <a:endParaRPr lang="en-CA" sz="1400" dirty="0">
              <a:solidFill>
                <a:schemeClr val="accent5">
                  <a:lumMod val="75000"/>
                </a:schemeClr>
              </a:solidFill>
            </a:endParaRPr>
          </a:p>
          <a:p>
            <a:r>
              <a:rPr lang="en-CA" sz="1400" dirty="0" err="1">
                <a:solidFill>
                  <a:schemeClr val="accent5">
                    <a:lumMod val="75000"/>
                  </a:schemeClr>
                </a:solidFill>
                <a:hlinkClick r:id="rId3" action="ppaction://hlinksldjump"/>
              </a:rPr>
              <a:t>Edmodo</a:t>
            </a:r>
            <a:endParaRPr lang="en-CA" sz="1400" dirty="0">
              <a:solidFill>
                <a:schemeClr val="accent5">
                  <a:lumMod val="75000"/>
                </a:schemeClr>
              </a:solidFill>
            </a:endParaRPr>
          </a:p>
          <a:p>
            <a:r>
              <a:rPr lang="en-CA" sz="1400" dirty="0">
                <a:solidFill>
                  <a:schemeClr val="accent5">
                    <a:lumMod val="75000"/>
                  </a:schemeClr>
                </a:solidFill>
                <a:hlinkClick r:id="rId4" action="ppaction://hlinksldjump"/>
              </a:rPr>
              <a:t>Google </a:t>
            </a:r>
            <a:r>
              <a:rPr lang="en-CA" sz="1400" dirty="0" smtClean="0">
                <a:solidFill>
                  <a:schemeClr val="accent5">
                    <a:lumMod val="75000"/>
                  </a:schemeClr>
                </a:solidFill>
                <a:hlinkClick r:id="rId4" action="ppaction://hlinksldjump"/>
              </a:rPr>
              <a:t>Forms</a:t>
            </a:r>
            <a:endParaRPr lang="en-CA" sz="1400" dirty="0" smtClean="0">
              <a:solidFill>
                <a:schemeClr val="accent5">
                  <a:lumMod val="75000"/>
                </a:schemeClr>
              </a:solidFill>
            </a:endParaRPr>
          </a:p>
          <a:p>
            <a:r>
              <a:rPr lang="en-CA" sz="1400" dirty="0" err="1" smtClean="0">
                <a:solidFill>
                  <a:schemeClr val="accent5">
                    <a:lumMod val="75000"/>
                  </a:schemeClr>
                </a:solidFill>
                <a:hlinkClick r:id="rId5" action="ppaction://hlinksldjump"/>
              </a:rPr>
              <a:t>Powtoon</a:t>
            </a:r>
            <a:endParaRPr lang="en-CA" sz="1400" dirty="0">
              <a:solidFill>
                <a:schemeClr val="accent5">
                  <a:lumMod val="75000"/>
                </a:schemeClr>
              </a:solidFill>
            </a:endParaRPr>
          </a:p>
          <a:p>
            <a:r>
              <a:rPr lang="en-CA" sz="1400" dirty="0" err="1" smtClean="0">
                <a:solidFill>
                  <a:schemeClr val="accent5">
                    <a:lumMod val="75000"/>
                  </a:schemeClr>
                </a:solidFill>
                <a:hlinkClick r:id="rId6" action="ppaction://hlinksldjump"/>
              </a:rPr>
              <a:t>Weebly</a:t>
            </a:r>
            <a:endParaRPr lang="en-CA" sz="1400" dirty="0" smtClean="0">
              <a:solidFill>
                <a:schemeClr val="accent5">
                  <a:lumMod val="75000"/>
                </a:schemeClr>
              </a:solidFill>
            </a:endParaRPr>
          </a:p>
          <a:p>
            <a:r>
              <a:rPr lang="en-CA" sz="1400" dirty="0" err="1" smtClean="0">
                <a:solidFill>
                  <a:schemeClr val="accent5">
                    <a:lumMod val="75000"/>
                  </a:schemeClr>
                </a:solidFill>
                <a:hlinkClick r:id="rId7" action="ppaction://hlinksldjump"/>
              </a:rPr>
              <a:t>Vocaroo</a:t>
            </a:r>
            <a:endParaRPr lang="en-CA" sz="1400" dirty="0" smtClean="0">
              <a:solidFill>
                <a:schemeClr val="accent5">
                  <a:lumMod val="75000"/>
                </a:schemeClr>
              </a:solidFill>
            </a:endParaRPr>
          </a:p>
          <a:p>
            <a:pPr marL="114300" indent="0">
              <a:buNone/>
            </a:pPr>
            <a:endParaRPr lang="en-CA" sz="1400" dirty="0" smtClean="0"/>
          </a:p>
          <a:p>
            <a:endParaRPr lang="en-CA" sz="1400" dirty="0" smtClean="0"/>
          </a:p>
          <a:p>
            <a:pPr marL="114300" indent="0">
              <a:buNone/>
            </a:pPr>
            <a:r>
              <a:rPr lang="en-CA" sz="1400" dirty="0" smtClean="0"/>
              <a:t>Asynchronous and Synchronous</a:t>
            </a:r>
          </a:p>
          <a:p>
            <a:r>
              <a:rPr lang="en-CA" sz="1400" dirty="0">
                <a:hlinkClick r:id="rId8" action="ppaction://hlinksldjump"/>
              </a:rPr>
              <a:t>Dropbox</a:t>
            </a:r>
            <a:endParaRPr lang="en-CA" sz="1400" dirty="0"/>
          </a:p>
          <a:p>
            <a:r>
              <a:rPr lang="en-CA" sz="1400" dirty="0" smtClean="0">
                <a:hlinkClick r:id="rId9" action="ppaction://hlinksldjump"/>
              </a:rPr>
              <a:t>Google Communities</a:t>
            </a:r>
            <a:endParaRPr lang="en-CA" sz="1400" dirty="0" smtClean="0"/>
          </a:p>
          <a:p>
            <a:r>
              <a:rPr lang="en-CA" sz="1400" dirty="0" err="1" smtClean="0">
                <a:hlinkClick r:id="rId8" action="ppaction://hlinksldjump"/>
              </a:rPr>
              <a:t>Prezi</a:t>
            </a:r>
            <a:endParaRPr lang="en-CA" sz="1400" dirty="0" smtClean="0"/>
          </a:p>
          <a:p>
            <a:r>
              <a:rPr lang="en-CA" sz="1400" dirty="0" err="1">
                <a:hlinkClick r:id="rId3" action="ppaction://hlinksldjump"/>
              </a:rPr>
              <a:t>Twiducate</a:t>
            </a:r>
            <a:endParaRPr lang="en-CA" sz="1400" dirty="0"/>
          </a:p>
          <a:p>
            <a:pPr marL="114300" indent="0">
              <a:buNone/>
            </a:pPr>
            <a:endParaRPr lang="en-CA" sz="1400" dirty="0"/>
          </a:p>
          <a:p>
            <a:pPr marL="114300" indent="0">
              <a:buNone/>
            </a:pPr>
            <a:endParaRPr lang="en-CA" sz="1400" dirty="0" smtClean="0"/>
          </a:p>
        </p:txBody>
      </p:sp>
    </p:spTree>
    <p:extLst>
      <p:ext uri="{BB962C8B-B14F-4D97-AF65-F5344CB8AC3E}">
        <p14:creationId xmlns:p14="http://schemas.microsoft.com/office/powerpoint/2010/main" val="1572818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Server Location</a:t>
            </a:r>
            <a:endParaRPr lang="en-CA" dirty="0"/>
          </a:p>
        </p:txBody>
      </p:sp>
      <p:sp>
        <p:nvSpPr>
          <p:cNvPr id="3" name="Content Placeholder 2"/>
          <p:cNvSpPr>
            <a:spLocks noGrp="1"/>
          </p:cNvSpPr>
          <p:nvPr>
            <p:ph idx="1"/>
          </p:nvPr>
        </p:nvSpPr>
        <p:spPr/>
        <p:txBody>
          <a:bodyPr>
            <a:normAutofit fontScale="85000" lnSpcReduction="20000"/>
          </a:bodyPr>
          <a:lstStyle/>
          <a:p>
            <a:pPr marL="114300" indent="0">
              <a:buNone/>
            </a:pPr>
            <a:r>
              <a:rPr lang="en-CA" dirty="0" smtClean="0"/>
              <a:t>Canada</a:t>
            </a:r>
          </a:p>
          <a:p>
            <a:r>
              <a:rPr lang="en-CA" dirty="0" err="1" smtClean="0">
                <a:hlinkClick r:id="rId2" action="ppaction://hlinksldjump"/>
              </a:rPr>
              <a:t>Twiducate</a:t>
            </a:r>
            <a:endParaRPr lang="en-CA" dirty="0" smtClean="0"/>
          </a:p>
          <a:p>
            <a:pPr marL="114300" indent="0">
              <a:buNone/>
            </a:pPr>
            <a:endParaRPr lang="en-CA" dirty="0" smtClean="0"/>
          </a:p>
          <a:p>
            <a:pPr marL="571500" indent="-457200">
              <a:buFont typeface="+mj-lt"/>
              <a:buAutoNum type="arabicPeriod"/>
            </a:pPr>
            <a:endParaRPr lang="en-CA" dirty="0" smtClean="0"/>
          </a:p>
          <a:p>
            <a:pPr marL="114300" indent="0">
              <a:buNone/>
            </a:pPr>
            <a:r>
              <a:rPr lang="en-CA" dirty="0" smtClean="0"/>
              <a:t>United States</a:t>
            </a:r>
          </a:p>
          <a:p>
            <a:r>
              <a:rPr lang="en-CA" dirty="0" smtClean="0">
                <a:solidFill>
                  <a:schemeClr val="accent5"/>
                </a:solidFill>
                <a:hlinkClick r:id="rId3" action="ppaction://hlinksldjump"/>
              </a:rPr>
              <a:t>Dropbox</a:t>
            </a:r>
            <a:endParaRPr lang="en-CA" dirty="0" smtClean="0">
              <a:solidFill>
                <a:schemeClr val="accent5"/>
              </a:solidFill>
              <a:hlinkClick r:id="rId4" action="ppaction://hlinksldjump"/>
            </a:endParaRPr>
          </a:p>
          <a:p>
            <a:r>
              <a:rPr lang="en-CA" dirty="0" err="1" smtClean="0">
                <a:solidFill>
                  <a:schemeClr val="accent5"/>
                </a:solidFill>
                <a:hlinkClick r:id="rId4" action="ppaction://hlinksldjump"/>
              </a:rPr>
              <a:t>Edmodo</a:t>
            </a:r>
            <a:endParaRPr lang="en-CA" dirty="0">
              <a:solidFill>
                <a:schemeClr val="accent5"/>
              </a:solidFill>
            </a:endParaRPr>
          </a:p>
          <a:p>
            <a:r>
              <a:rPr lang="en-CA" dirty="0" err="1">
                <a:solidFill>
                  <a:schemeClr val="accent5"/>
                </a:solidFill>
                <a:hlinkClick r:id="rId5" action="ppaction://hlinksldjump"/>
              </a:rPr>
              <a:t>Evernote</a:t>
            </a:r>
            <a:endParaRPr lang="en-CA" dirty="0">
              <a:solidFill>
                <a:schemeClr val="accent5"/>
              </a:solidFill>
            </a:endParaRPr>
          </a:p>
          <a:p>
            <a:r>
              <a:rPr lang="en-CA" dirty="0">
                <a:solidFill>
                  <a:schemeClr val="accent5"/>
                </a:solidFill>
                <a:hlinkClick r:id="rId6" action="ppaction://hlinksldjump"/>
              </a:rPr>
              <a:t>Google </a:t>
            </a:r>
            <a:r>
              <a:rPr lang="en-CA" dirty="0" smtClean="0">
                <a:solidFill>
                  <a:schemeClr val="accent5"/>
                </a:solidFill>
                <a:hlinkClick r:id="rId6" action="ppaction://hlinksldjump"/>
              </a:rPr>
              <a:t>Communities</a:t>
            </a:r>
            <a:endParaRPr lang="en-CA" dirty="0">
              <a:solidFill>
                <a:schemeClr val="accent5"/>
              </a:solidFill>
            </a:endParaRPr>
          </a:p>
          <a:p>
            <a:r>
              <a:rPr lang="en-CA" dirty="0" smtClean="0">
                <a:solidFill>
                  <a:schemeClr val="accent5"/>
                </a:solidFill>
                <a:hlinkClick r:id="rId7" action="ppaction://hlinksldjump"/>
              </a:rPr>
              <a:t>Google Forms</a:t>
            </a:r>
            <a:endParaRPr lang="en-CA" dirty="0" smtClean="0">
              <a:solidFill>
                <a:schemeClr val="accent5"/>
              </a:solidFill>
            </a:endParaRPr>
          </a:p>
          <a:p>
            <a:r>
              <a:rPr lang="en-CA" dirty="0" err="1" smtClean="0">
                <a:hlinkClick r:id="rId3" action="ppaction://hlinksldjump"/>
              </a:rPr>
              <a:t>Prezi</a:t>
            </a:r>
            <a:endParaRPr lang="en-CA" dirty="0" smtClean="0">
              <a:solidFill>
                <a:schemeClr val="accent5"/>
              </a:solidFill>
            </a:endParaRPr>
          </a:p>
          <a:p>
            <a:r>
              <a:rPr lang="en-CA" dirty="0" err="1" smtClean="0">
                <a:solidFill>
                  <a:schemeClr val="accent5"/>
                </a:solidFill>
                <a:hlinkClick r:id="rId8" action="ppaction://hlinksldjump"/>
              </a:rPr>
              <a:t>Weebly</a:t>
            </a:r>
            <a:endParaRPr lang="en-CA" dirty="0" smtClean="0">
              <a:solidFill>
                <a:schemeClr val="accent5"/>
              </a:solidFill>
            </a:endParaRPr>
          </a:p>
          <a:p>
            <a:pPr marL="114300" indent="0">
              <a:buNone/>
            </a:pPr>
            <a:endParaRPr lang="en-CA" dirty="0"/>
          </a:p>
          <a:p>
            <a:pPr marL="114300" indent="0">
              <a:buNone/>
            </a:pPr>
            <a:r>
              <a:rPr lang="en-CA" dirty="0" smtClean="0"/>
              <a:t>Other</a:t>
            </a:r>
          </a:p>
          <a:p>
            <a:r>
              <a:rPr lang="en-CA" dirty="0" err="1" smtClean="0">
                <a:hlinkClick r:id="rId5" action="ppaction://hlinksldjump"/>
              </a:rPr>
              <a:t>Powtoon</a:t>
            </a:r>
            <a:r>
              <a:rPr lang="en-CA" dirty="0" smtClean="0"/>
              <a:t>-United Kingdom</a:t>
            </a:r>
          </a:p>
          <a:p>
            <a:r>
              <a:rPr lang="en-CA" dirty="0" err="1" smtClean="0">
                <a:hlinkClick r:id="rId9" action="ppaction://hlinksldjump"/>
              </a:rPr>
              <a:t>Vocaroo</a:t>
            </a:r>
            <a:r>
              <a:rPr lang="en-CA" dirty="0" smtClean="0"/>
              <a:t>-Interweb</a:t>
            </a:r>
            <a:endParaRPr lang="en-CA" dirty="0"/>
          </a:p>
          <a:p>
            <a:endParaRPr lang="en-CA" dirty="0"/>
          </a:p>
        </p:txBody>
      </p:sp>
    </p:spTree>
    <p:extLst>
      <p:ext uri="{BB962C8B-B14F-4D97-AF65-F5344CB8AC3E}">
        <p14:creationId xmlns:p14="http://schemas.microsoft.com/office/powerpoint/2010/main" val="10569006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2800" dirty="0" smtClean="0"/>
              <a:t>Dropbox</a:t>
            </a:r>
            <a:br>
              <a:rPr lang="en-CA" sz="2800" dirty="0" smtClean="0"/>
            </a:br>
            <a:r>
              <a:rPr lang="en-CA" sz="1600" u="sng" dirty="0" smtClean="0"/>
              <a:t>Tool URL</a:t>
            </a:r>
            <a:r>
              <a:rPr lang="en-CA" sz="1600" dirty="0" smtClean="0"/>
              <a:t>: </a:t>
            </a:r>
            <a:r>
              <a:rPr lang="en-CA" sz="1600" u="sng" dirty="0">
                <a:hlinkClick r:id="rId2"/>
              </a:rPr>
              <a:t>https://www.dropbox.com</a:t>
            </a:r>
            <a:r>
              <a:rPr lang="en-CA" sz="1600" dirty="0"/>
              <a:t> </a:t>
            </a:r>
            <a:r>
              <a:rPr lang="en-CA" sz="1600" dirty="0" smtClean="0"/>
              <a:t> </a:t>
            </a:r>
            <a:endParaRPr lang="en-CA" sz="1600" dirty="0"/>
          </a:p>
        </p:txBody>
      </p:sp>
      <p:sp>
        <p:nvSpPr>
          <p:cNvPr id="3" name="Content Placeholder 2"/>
          <p:cNvSpPr>
            <a:spLocks noGrp="1"/>
          </p:cNvSpPr>
          <p:nvPr>
            <p:ph idx="1"/>
          </p:nvPr>
        </p:nvSpPr>
        <p:spPr>
          <a:xfrm>
            <a:off x="179512" y="1268760"/>
            <a:ext cx="8136904" cy="5328592"/>
          </a:xfrm>
        </p:spPr>
        <p:txBody>
          <a:bodyPr>
            <a:normAutofit fontScale="70000" lnSpcReduction="20000"/>
          </a:bodyPr>
          <a:lstStyle/>
          <a:p>
            <a:r>
              <a:rPr lang="en-CA" sz="1800" u="sng" dirty="0" smtClean="0">
                <a:latin typeface="+mj-lt"/>
              </a:rPr>
              <a:t>Description: </a:t>
            </a:r>
            <a:r>
              <a:rPr lang="en-CA" sz="1800" dirty="0">
                <a:latin typeface="+mj-lt"/>
              </a:rPr>
              <a:t>Dropbox is a free service that lets you bring your photos, docs, and videos anywhere and share them easily</a:t>
            </a:r>
            <a:r>
              <a:rPr lang="en-CA" sz="1800" dirty="0" smtClean="0">
                <a:latin typeface="+mj-lt"/>
              </a:rPr>
              <a:t>.  Dropbox also offers easy ways  to share files or folders. When you create a shared folder and add other people to it, its files will appear in their Dropbox just as they do in yours. Any member of the folder can add, delete, or edit files within that folder. </a:t>
            </a:r>
            <a:r>
              <a:rPr lang="en-CA" sz="1800" dirty="0">
                <a:latin typeface="+mj-lt"/>
              </a:rPr>
              <a:t>Can email docs, photos, </a:t>
            </a:r>
            <a:r>
              <a:rPr lang="en-CA" sz="1800" dirty="0" smtClean="0">
                <a:latin typeface="+mj-lt"/>
              </a:rPr>
              <a:t>presentations </a:t>
            </a:r>
            <a:r>
              <a:rPr lang="en-CA" sz="1800" dirty="0">
                <a:latin typeface="+mj-lt"/>
              </a:rPr>
              <a:t>and </a:t>
            </a:r>
            <a:r>
              <a:rPr lang="en-CA" sz="1800" dirty="0" smtClean="0">
                <a:latin typeface="+mj-lt"/>
              </a:rPr>
              <a:t>videos </a:t>
            </a:r>
            <a:r>
              <a:rPr lang="en-CA" sz="1800" dirty="0">
                <a:latin typeface="+mj-lt"/>
              </a:rPr>
              <a:t>to non-Dropbox users and they can preview the file or folders </a:t>
            </a:r>
            <a:r>
              <a:rPr lang="en-CA" sz="1800" dirty="0" smtClean="0">
                <a:latin typeface="+mj-lt"/>
              </a:rPr>
              <a:t>through </a:t>
            </a:r>
            <a:r>
              <a:rPr lang="en-CA" sz="1800" dirty="0">
                <a:latin typeface="+mj-lt"/>
              </a:rPr>
              <a:t>their browser. to can view the file. </a:t>
            </a:r>
            <a:r>
              <a:rPr lang="en-CA" sz="1800" dirty="0" smtClean="0">
                <a:latin typeface="+mj-lt"/>
              </a:rPr>
              <a:t>  Free account stores up to 2G. Can pay for larger storage. This site gives you information on all the different options in Dropbox and how to use them.. </a:t>
            </a:r>
            <a:r>
              <a:rPr lang="en-CA" sz="1800" dirty="0" smtClean="0">
                <a:latin typeface="+mj-lt"/>
                <a:hlinkClick r:id="rId3"/>
              </a:rPr>
              <a:t>https</a:t>
            </a:r>
            <a:r>
              <a:rPr lang="en-CA" sz="1800" dirty="0">
                <a:latin typeface="+mj-lt"/>
                <a:hlinkClick r:id="rId3"/>
              </a:rPr>
              <a:t>://www.dropbox.com/help</a:t>
            </a:r>
            <a:r>
              <a:rPr lang="en-CA" sz="1800" dirty="0" smtClean="0">
                <a:latin typeface="+mj-lt"/>
                <a:hlinkClick r:id="rId3"/>
              </a:rPr>
              <a:t>/</a:t>
            </a:r>
            <a:r>
              <a:rPr lang="en-CA" sz="1800" dirty="0" smtClean="0">
                <a:latin typeface="+mj-lt"/>
              </a:rPr>
              <a:t> </a:t>
            </a:r>
          </a:p>
          <a:p>
            <a:r>
              <a:rPr lang="en-CA" sz="1800" u="sng" dirty="0" smtClean="0">
                <a:latin typeface="+mj-lt"/>
              </a:rPr>
              <a:t>Asynchronous and Synchronous Tool: </a:t>
            </a:r>
            <a:r>
              <a:rPr lang="en-CA" sz="1800" dirty="0">
                <a:latin typeface="+mj-lt"/>
              </a:rPr>
              <a:t>Students and teachers can use this tool </a:t>
            </a:r>
            <a:r>
              <a:rPr lang="en-CA" sz="1800" dirty="0" smtClean="0">
                <a:latin typeface="+mj-lt"/>
              </a:rPr>
              <a:t>to access</a:t>
            </a:r>
            <a:r>
              <a:rPr lang="en-CA" sz="1800" dirty="0">
                <a:latin typeface="+mj-lt"/>
              </a:rPr>
              <a:t>, receive and share their stored information anytime and anywhere. </a:t>
            </a:r>
            <a:r>
              <a:rPr lang="en-CA" sz="1800" dirty="0" smtClean="0">
                <a:latin typeface="+mj-lt"/>
              </a:rPr>
              <a:t>  Collaborate by creating a shared folder and add other people who have Dropbox accounts.  They will see it in their Dropbox as you do in yours and you can collaborate synchronously. </a:t>
            </a:r>
          </a:p>
          <a:p>
            <a:r>
              <a:rPr lang="en-CA" sz="1800" u="sng" dirty="0" smtClean="0">
                <a:latin typeface="+mj-lt"/>
              </a:rPr>
              <a:t>Age </a:t>
            </a:r>
            <a:r>
              <a:rPr lang="en-CA" sz="1800" u="sng" dirty="0">
                <a:latin typeface="+mj-lt"/>
              </a:rPr>
              <a:t>Required for Owning An </a:t>
            </a:r>
            <a:r>
              <a:rPr lang="en-CA" sz="1800" u="sng" dirty="0" smtClean="0">
                <a:latin typeface="+mj-lt"/>
              </a:rPr>
              <a:t>Account: </a:t>
            </a:r>
            <a:r>
              <a:rPr lang="en-CA" sz="1800" dirty="0" smtClean="0">
                <a:latin typeface="+mj-lt"/>
              </a:rPr>
              <a:t>Our Services are not </a:t>
            </a:r>
            <a:r>
              <a:rPr lang="en-CA" sz="1800" dirty="0">
                <a:latin typeface="+mj-lt"/>
              </a:rPr>
              <a:t>directed to persons under 13. We do not knowingly collect personally identifiable information from children under 13. If a parent or guardian becomes aware that his or her child has provided us with Personal Information without their consent, he or she should contact us at </a:t>
            </a:r>
            <a:r>
              <a:rPr lang="en-CA" sz="1800" dirty="0">
                <a:latin typeface="+mj-lt"/>
                <a:hlinkClick r:id="rId4"/>
              </a:rPr>
              <a:t>privacy@dropbox.com</a:t>
            </a:r>
            <a:r>
              <a:rPr lang="en-CA" sz="1800" dirty="0">
                <a:latin typeface="+mj-lt"/>
              </a:rPr>
              <a:t>. If we become aware that a child under 13 has provided us with Personal Information, we will take steps to delete such information from our files</a:t>
            </a:r>
            <a:r>
              <a:rPr lang="en-CA" sz="1800" dirty="0" smtClean="0">
                <a:latin typeface="+mj-lt"/>
              </a:rPr>
              <a:t>. </a:t>
            </a:r>
            <a:r>
              <a:rPr lang="en-CA" sz="1800" dirty="0">
                <a:latin typeface="+mj-lt"/>
                <a:hlinkClick r:id="rId5"/>
              </a:rPr>
              <a:t>https://www.dropbox.com/privacy</a:t>
            </a:r>
            <a:endParaRPr lang="en-CA" sz="1800" dirty="0" smtClean="0">
              <a:latin typeface="+mj-lt"/>
            </a:endParaRPr>
          </a:p>
          <a:p>
            <a:r>
              <a:rPr lang="en-CA" sz="1800" u="sng" dirty="0" smtClean="0">
                <a:latin typeface="+mj-lt"/>
              </a:rPr>
              <a:t>Pros: </a:t>
            </a:r>
            <a:r>
              <a:rPr lang="en-CA" sz="1800" dirty="0" smtClean="0">
                <a:latin typeface="+mj-lt"/>
              </a:rPr>
              <a:t>Mobile app for Android, IPhone, IPad and IPod Touch.  Able to access it from any location and any device. Able to share large files that often will not go through email. Allows email sharing for viewing  files and folders in the browser of non-Dropbox users. Those who have Dropbox accounts can collaborate at the same time. </a:t>
            </a:r>
          </a:p>
          <a:p>
            <a:r>
              <a:rPr lang="en-CA" sz="1800" u="sng" dirty="0" smtClean="0">
                <a:latin typeface="+mj-lt"/>
              </a:rPr>
              <a:t>Cons: </a:t>
            </a:r>
            <a:r>
              <a:rPr lang="en-CA" sz="1800" dirty="0"/>
              <a:t>Limit to 2G of storage in the free account. </a:t>
            </a:r>
            <a:r>
              <a:rPr lang="en-CA" sz="1800" dirty="0" smtClean="0"/>
              <a:t> Ability to gain more  for free through promotions. </a:t>
            </a:r>
            <a:r>
              <a:rPr lang="en-CA" sz="1800" dirty="0" smtClean="0">
                <a:latin typeface="+mj-lt"/>
              </a:rPr>
              <a:t>Hosted in </a:t>
            </a:r>
            <a:r>
              <a:rPr lang="en-CA" sz="1800" dirty="0">
                <a:latin typeface="+mj-lt"/>
              </a:rPr>
              <a:t>the </a:t>
            </a:r>
            <a:r>
              <a:rPr lang="en-CA" sz="1800" dirty="0" smtClean="0">
                <a:latin typeface="+mj-lt"/>
              </a:rPr>
              <a:t>US so account </a:t>
            </a:r>
            <a:r>
              <a:rPr lang="en-CA" sz="1800" dirty="0">
                <a:latin typeface="+mj-lt"/>
              </a:rPr>
              <a:t>subject to their </a:t>
            </a:r>
            <a:r>
              <a:rPr lang="en-CA" sz="1800" dirty="0" smtClean="0">
                <a:latin typeface="+mj-lt"/>
              </a:rPr>
              <a:t> </a:t>
            </a:r>
            <a:r>
              <a:rPr lang="en-CA" sz="1800" dirty="0">
                <a:latin typeface="+mj-lt"/>
              </a:rPr>
              <a:t>privacy laws</a:t>
            </a:r>
            <a:r>
              <a:rPr lang="en-CA" sz="1800" dirty="0" smtClean="0">
                <a:latin typeface="+mj-lt"/>
              </a:rPr>
              <a:t>. </a:t>
            </a:r>
          </a:p>
          <a:p>
            <a:r>
              <a:rPr lang="en-CA" sz="1800" u="sng" dirty="0" smtClean="0">
                <a:latin typeface="+mj-lt"/>
              </a:rPr>
              <a:t>Sever Location; </a:t>
            </a:r>
            <a:r>
              <a:rPr lang="en-CA" sz="1800" dirty="0">
                <a:latin typeface="+mj-lt"/>
              </a:rPr>
              <a:t>Hosted on in the </a:t>
            </a:r>
            <a:r>
              <a:rPr lang="en-CA" sz="1800" dirty="0" smtClean="0">
                <a:latin typeface="+mj-lt"/>
              </a:rPr>
              <a:t>United States </a:t>
            </a:r>
            <a:r>
              <a:rPr lang="en-CA" sz="1800" dirty="0">
                <a:latin typeface="+mj-lt"/>
              </a:rPr>
              <a:t>so account subject to their </a:t>
            </a:r>
            <a:r>
              <a:rPr lang="en-CA" sz="1800" dirty="0" smtClean="0">
                <a:latin typeface="+mj-lt"/>
              </a:rPr>
              <a:t> </a:t>
            </a:r>
            <a:r>
              <a:rPr lang="en-CA" sz="1800" dirty="0">
                <a:latin typeface="+mj-lt"/>
              </a:rPr>
              <a:t>privacy laws. </a:t>
            </a:r>
            <a:endParaRPr lang="en-CA" sz="1800" dirty="0" smtClean="0">
              <a:latin typeface="+mj-lt"/>
            </a:endParaRPr>
          </a:p>
          <a:p>
            <a:r>
              <a:rPr lang="en-CA" sz="1800" u="sng" dirty="0" smtClean="0">
                <a:latin typeface="+mj-lt"/>
              </a:rPr>
              <a:t>Sample</a:t>
            </a:r>
            <a:r>
              <a:rPr lang="en-CA" sz="1800" dirty="0" smtClean="0">
                <a:latin typeface="+mj-lt"/>
              </a:rPr>
              <a:t>: Email me and request </a:t>
            </a:r>
            <a:r>
              <a:rPr lang="en-CA" sz="1800" dirty="0" err="1" smtClean="0">
                <a:latin typeface="+mj-lt"/>
              </a:rPr>
              <a:t>meto</a:t>
            </a:r>
            <a:r>
              <a:rPr lang="en-CA" sz="1800" dirty="0" smtClean="0">
                <a:latin typeface="+mj-lt"/>
              </a:rPr>
              <a:t> share directly from Dropbox to your email address or if you have a Dropbox account let me know, I can share directly with you.</a:t>
            </a:r>
          </a:p>
          <a:p>
            <a:pPr marL="114300" indent="0">
              <a:buNone/>
            </a:pPr>
            <a:endParaRPr lang="en-CA" sz="1600" u="sng" dirty="0" smtClean="0">
              <a:solidFill>
                <a:schemeClr val="accent5">
                  <a:lumMod val="50000"/>
                </a:schemeClr>
              </a:solidFill>
            </a:endParaRPr>
          </a:p>
          <a:p>
            <a:pPr marL="114300" indent="0">
              <a:buNone/>
            </a:pPr>
            <a:r>
              <a:rPr lang="en-CA" sz="1200" u="sng" dirty="0" smtClean="0">
                <a:solidFill>
                  <a:schemeClr val="accent5">
                    <a:lumMod val="50000"/>
                  </a:schemeClr>
                </a:solidFill>
              </a:rPr>
              <a:t>Go </a:t>
            </a:r>
            <a:r>
              <a:rPr lang="en-CA" sz="1200" u="sng" dirty="0">
                <a:solidFill>
                  <a:schemeClr val="accent5">
                    <a:lumMod val="50000"/>
                  </a:schemeClr>
                </a:solidFill>
              </a:rPr>
              <a:t>back to : </a:t>
            </a:r>
          </a:p>
          <a:p>
            <a:r>
              <a:rPr lang="en-CA" sz="1200" dirty="0">
                <a:solidFill>
                  <a:srgbClr val="7030A0"/>
                </a:solidFill>
                <a:hlinkClick r:id="rId6" action="ppaction://hlinksldjump"/>
              </a:rPr>
              <a:t>Cloud Based Tools</a:t>
            </a:r>
            <a:endParaRPr lang="en-CA" sz="1200" dirty="0">
              <a:solidFill>
                <a:srgbClr val="7030A0"/>
              </a:solidFill>
            </a:endParaRPr>
          </a:p>
          <a:p>
            <a:r>
              <a:rPr lang="en-CA" sz="1200" dirty="0">
                <a:solidFill>
                  <a:srgbClr val="7030A0"/>
                </a:solidFill>
                <a:hlinkClick r:id="rId7" action="ppaction://hlinksldjump"/>
              </a:rPr>
              <a:t>Asynchronous or Synchronous</a:t>
            </a:r>
            <a:endParaRPr lang="en-CA" sz="1200" dirty="0">
              <a:solidFill>
                <a:srgbClr val="7030A0"/>
              </a:solidFill>
            </a:endParaRPr>
          </a:p>
          <a:p>
            <a:r>
              <a:rPr lang="en-CA" sz="1200" dirty="0">
                <a:solidFill>
                  <a:srgbClr val="7030A0"/>
                </a:solidFill>
                <a:hlinkClick r:id="rId8" action="ppaction://hlinksldjump"/>
              </a:rPr>
              <a:t>Server Location</a:t>
            </a:r>
            <a:endParaRPr lang="en-CA" sz="1200" dirty="0">
              <a:solidFill>
                <a:srgbClr val="7030A0"/>
              </a:solidFill>
            </a:endParaRPr>
          </a:p>
          <a:p>
            <a:endParaRPr lang="en-CA" dirty="0"/>
          </a:p>
        </p:txBody>
      </p:sp>
    </p:spTree>
    <p:extLst>
      <p:ext uri="{BB962C8B-B14F-4D97-AF65-F5344CB8AC3E}">
        <p14:creationId xmlns:p14="http://schemas.microsoft.com/office/powerpoint/2010/main" val="18652818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60649"/>
            <a:ext cx="7543800" cy="648071"/>
          </a:xfrm>
        </p:spPr>
        <p:txBody>
          <a:bodyPr/>
          <a:lstStyle/>
          <a:p>
            <a:r>
              <a:rPr lang="en-CA" sz="2800" dirty="0" err="1" smtClean="0"/>
              <a:t>Edmodo</a:t>
            </a:r>
            <a:r>
              <a:rPr lang="en-CA" sz="2800" dirty="0" smtClean="0"/>
              <a:t/>
            </a:r>
            <a:br>
              <a:rPr lang="en-CA" sz="2800" dirty="0" smtClean="0"/>
            </a:br>
            <a:r>
              <a:rPr lang="en-CA" sz="1600" u="sng" dirty="0" smtClean="0"/>
              <a:t>Tool</a:t>
            </a:r>
            <a:r>
              <a:rPr lang="en-CA" sz="1600" dirty="0" smtClean="0"/>
              <a:t> </a:t>
            </a:r>
            <a:r>
              <a:rPr lang="en-CA" sz="1600" dirty="0" smtClean="0">
                <a:hlinkClick r:id="rId2"/>
              </a:rPr>
              <a:t>URL:</a:t>
            </a:r>
            <a:r>
              <a:rPr lang="en-CA" sz="1600" dirty="0">
                <a:hlinkClick r:id="rId2"/>
              </a:rPr>
              <a:t>https://</a:t>
            </a:r>
            <a:r>
              <a:rPr lang="en-CA" sz="1600" dirty="0" smtClean="0">
                <a:hlinkClick r:id="rId2"/>
              </a:rPr>
              <a:t>www.edmodo.com</a:t>
            </a:r>
            <a:r>
              <a:rPr lang="en-CA" sz="1600" dirty="0" smtClean="0"/>
              <a:t> </a:t>
            </a:r>
            <a:endParaRPr lang="en-CA" sz="1600" dirty="0"/>
          </a:p>
        </p:txBody>
      </p:sp>
      <p:sp>
        <p:nvSpPr>
          <p:cNvPr id="3" name="Subtitle 2"/>
          <p:cNvSpPr>
            <a:spLocks noGrp="1"/>
          </p:cNvSpPr>
          <p:nvPr>
            <p:ph type="subTitle" idx="1"/>
          </p:nvPr>
        </p:nvSpPr>
        <p:spPr>
          <a:xfrm>
            <a:off x="395536" y="980728"/>
            <a:ext cx="7776864" cy="5544616"/>
          </a:xfrm>
        </p:spPr>
        <p:txBody>
          <a:bodyPr>
            <a:normAutofit fontScale="92500" lnSpcReduction="20000"/>
          </a:bodyPr>
          <a:lstStyle/>
          <a:p>
            <a:pPr marL="285750" indent="-285750">
              <a:buFont typeface="Arial" panose="020B0604020202020204" pitchFamily="34" charset="0"/>
              <a:buChar char="•"/>
            </a:pPr>
            <a:r>
              <a:rPr lang="en-CA" sz="1400" u="sng" dirty="0" smtClean="0">
                <a:solidFill>
                  <a:schemeClr val="tx1"/>
                </a:solidFill>
                <a:latin typeface="+mj-lt"/>
              </a:rPr>
              <a:t>Description</a:t>
            </a:r>
            <a:r>
              <a:rPr lang="en-CA" sz="1400" dirty="0" smtClean="0">
                <a:solidFill>
                  <a:schemeClr val="tx1"/>
                </a:solidFill>
                <a:latin typeface="+mj-lt"/>
              </a:rPr>
              <a:t>: </a:t>
            </a:r>
            <a:r>
              <a:rPr lang="en-CA" sz="1400" b="1" dirty="0" err="1" smtClean="0">
                <a:solidFill>
                  <a:schemeClr val="tx1"/>
                </a:solidFill>
                <a:latin typeface="+mj-lt"/>
              </a:rPr>
              <a:t>Edmodo</a:t>
            </a:r>
            <a:r>
              <a:rPr lang="en-CA" sz="1400" dirty="0">
                <a:solidFill>
                  <a:schemeClr val="tx1"/>
                </a:solidFill>
                <a:latin typeface="+mj-lt"/>
              </a:rPr>
              <a:t> is a social learning platform for teachers, students, and parents. </a:t>
            </a:r>
            <a:r>
              <a:rPr lang="en-CA" sz="1400" dirty="0" smtClean="0">
                <a:solidFill>
                  <a:schemeClr val="tx1"/>
                </a:solidFill>
                <a:latin typeface="+mj-lt"/>
              </a:rPr>
              <a:t>It is commonly thought of as the Facebook of schools.  Teachers have access to a community of educators in </a:t>
            </a:r>
            <a:r>
              <a:rPr lang="en-CA" sz="1400" dirty="0" err="1" smtClean="0">
                <a:solidFill>
                  <a:schemeClr val="tx1"/>
                </a:solidFill>
                <a:latin typeface="+mj-lt"/>
              </a:rPr>
              <a:t>Edmodo</a:t>
            </a:r>
            <a:r>
              <a:rPr lang="en-CA" sz="1400" dirty="0" smtClean="0">
                <a:solidFill>
                  <a:schemeClr val="tx1"/>
                </a:solidFill>
                <a:latin typeface="+mj-lt"/>
              </a:rPr>
              <a:t>. It provides </a:t>
            </a:r>
            <a:r>
              <a:rPr lang="en-CA" sz="1400" dirty="0">
                <a:solidFill>
                  <a:schemeClr val="tx1"/>
                </a:solidFill>
                <a:latin typeface="+mj-lt"/>
              </a:rPr>
              <a:t>a safe and easy way for </a:t>
            </a:r>
            <a:r>
              <a:rPr lang="en-CA" sz="1400" dirty="0" smtClean="0">
                <a:solidFill>
                  <a:schemeClr val="tx1"/>
                </a:solidFill>
                <a:latin typeface="+mj-lt"/>
              </a:rPr>
              <a:t>the class </a:t>
            </a:r>
            <a:r>
              <a:rPr lang="en-CA" sz="1400" dirty="0">
                <a:solidFill>
                  <a:schemeClr val="tx1"/>
                </a:solidFill>
                <a:latin typeface="+mj-lt"/>
              </a:rPr>
              <a:t>to connect and collaborate, share content, and access </a:t>
            </a:r>
            <a:r>
              <a:rPr lang="en-CA" sz="1400" dirty="0" smtClean="0">
                <a:solidFill>
                  <a:schemeClr val="tx1"/>
                </a:solidFill>
                <a:latin typeface="+mj-lt"/>
              </a:rPr>
              <a:t>homework and </a:t>
            </a:r>
            <a:r>
              <a:rPr lang="en-CA" sz="1400" dirty="0">
                <a:solidFill>
                  <a:schemeClr val="tx1"/>
                </a:solidFill>
                <a:latin typeface="+mj-lt"/>
              </a:rPr>
              <a:t>school notices</a:t>
            </a:r>
            <a:r>
              <a:rPr lang="en-CA" sz="1400" dirty="0" smtClean="0">
                <a:solidFill>
                  <a:schemeClr val="tx1"/>
                </a:solidFill>
                <a:latin typeface="+mj-lt"/>
              </a:rPr>
              <a:t>. </a:t>
            </a:r>
            <a:r>
              <a:rPr lang="en-CA" sz="1400" dirty="0">
                <a:solidFill>
                  <a:schemeClr val="tx1"/>
                </a:solidFill>
                <a:latin typeface="+mj-lt"/>
              </a:rPr>
              <a:t>Assignments can be posted by the </a:t>
            </a:r>
            <a:r>
              <a:rPr lang="en-CA" sz="1400" dirty="0" smtClean="0">
                <a:solidFill>
                  <a:schemeClr val="tx1"/>
                </a:solidFill>
                <a:latin typeface="+mj-lt"/>
              </a:rPr>
              <a:t>teacher </a:t>
            </a:r>
            <a:r>
              <a:rPr lang="en-CA" sz="1400" dirty="0">
                <a:solidFill>
                  <a:schemeClr val="tx1"/>
                </a:solidFill>
                <a:latin typeface="+mj-lt"/>
              </a:rPr>
              <a:t>and submitted by students. </a:t>
            </a:r>
            <a:r>
              <a:rPr lang="en-CA" sz="1400" dirty="0" smtClean="0">
                <a:solidFill>
                  <a:schemeClr val="tx1"/>
                </a:solidFill>
                <a:latin typeface="+mj-lt"/>
              </a:rPr>
              <a:t>Parents can access and keep track of their child’s progress  and assignments, and class updates  can be seen either in posts and /or a class calendar. Check out the following link for </a:t>
            </a:r>
            <a:r>
              <a:rPr lang="en-CA" sz="1400" dirty="0">
                <a:solidFill>
                  <a:schemeClr val="tx1"/>
                </a:solidFill>
                <a:latin typeface="+mj-lt"/>
              </a:rPr>
              <a:t>an even more detailed description </a:t>
            </a:r>
            <a:r>
              <a:rPr lang="en-CA" sz="1400" dirty="0" smtClean="0">
                <a:latin typeface="+mj-lt"/>
                <a:hlinkClick r:id="rId3"/>
              </a:rPr>
              <a:t>http</a:t>
            </a:r>
            <a:r>
              <a:rPr lang="en-CA" sz="1400" dirty="0">
                <a:latin typeface="+mj-lt"/>
                <a:hlinkClick r:id="rId3"/>
              </a:rPr>
              <a:t>://</a:t>
            </a:r>
            <a:r>
              <a:rPr lang="en-CA" sz="1400" dirty="0" smtClean="0">
                <a:latin typeface="+mj-lt"/>
                <a:hlinkClick r:id="rId3"/>
              </a:rPr>
              <a:t>en.wikipedia.org/wiki/Edmodo</a:t>
            </a:r>
            <a:r>
              <a:rPr lang="en-CA" sz="1400" dirty="0" smtClean="0">
                <a:solidFill>
                  <a:schemeClr val="tx1"/>
                </a:solidFill>
                <a:latin typeface="+mj-lt"/>
              </a:rPr>
              <a:t>.  Student </a:t>
            </a:r>
            <a:r>
              <a:rPr lang="en-CA" sz="1400" dirty="0" err="1" smtClean="0">
                <a:solidFill>
                  <a:schemeClr val="tx1"/>
                </a:solidFill>
                <a:latin typeface="+mj-lt"/>
              </a:rPr>
              <a:t>Edmodo</a:t>
            </a:r>
            <a:r>
              <a:rPr lang="en-CA" sz="1400" dirty="0" smtClean="0">
                <a:solidFill>
                  <a:schemeClr val="tx1"/>
                </a:solidFill>
                <a:latin typeface="+mj-lt"/>
              </a:rPr>
              <a:t> tutorial </a:t>
            </a:r>
            <a:r>
              <a:rPr lang="en-CA" sz="1400" dirty="0">
                <a:latin typeface="+mj-lt"/>
                <a:hlinkClick r:id="rId4"/>
              </a:rPr>
              <a:t>http://</a:t>
            </a:r>
            <a:r>
              <a:rPr lang="en-CA" sz="1400" dirty="0" smtClean="0">
                <a:latin typeface="+mj-lt"/>
                <a:hlinkClick r:id="rId4"/>
              </a:rPr>
              <a:t>www.youtube.com/watch?v=rxrty5j8MS4</a:t>
            </a:r>
            <a:r>
              <a:rPr lang="en-CA" sz="1400" dirty="0" smtClean="0">
                <a:latin typeface="+mj-lt"/>
              </a:rPr>
              <a:t> . </a:t>
            </a:r>
            <a:r>
              <a:rPr lang="en-CA" sz="1400" dirty="0" smtClean="0">
                <a:solidFill>
                  <a:schemeClr val="tx1"/>
                </a:solidFill>
                <a:latin typeface="+mj-lt"/>
              </a:rPr>
              <a:t>The following  site explains how students sign up</a:t>
            </a:r>
            <a:r>
              <a:rPr lang="en-CA" sz="1400" dirty="0" smtClean="0">
                <a:latin typeface="+mj-lt"/>
              </a:rPr>
              <a:t> </a:t>
            </a:r>
            <a:r>
              <a:rPr lang="en-CA" sz="1400" dirty="0">
                <a:latin typeface="+mj-lt"/>
                <a:hlinkClick r:id="rId5"/>
              </a:rPr>
              <a:t>https://</a:t>
            </a:r>
            <a:r>
              <a:rPr lang="en-CA" sz="1400" dirty="0" smtClean="0">
                <a:latin typeface="+mj-lt"/>
                <a:hlinkClick r:id="rId5"/>
              </a:rPr>
              <a:t>support.edmodo.com/home#forums/20898860-sign-up-as-a-student</a:t>
            </a:r>
            <a:r>
              <a:rPr lang="en-CA" sz="1400" dirty="0">
                <a:latin typeface="+mj-lt"/>
              </a:rPr>
              <a:t> </a:t>
            </a:r>
            <a:r>
              <a:rPr lang="en-CA" sz="1400" dirty="0" smtClean="0">
                <a:latin typeface="+mj-lt"/>
              </a:rPr>
              <a:t> </a:t>
            </a:r>
            <a:r>
              <a:rPr lang="en-CA" sz="1400" dirty="0" smtClean="0">
                <a:solidFill>
                  <a:schemeClr val="tx1"/>
                </a:solidFill>
                <a:latin typeface="+mj-lt"/>
              </a:rPr>
              <a:t>The following  site explains “parent account s”, which allows them to view just their child’s specific   class account: </a:t>
            </a:r>
            <a:r>
              <a:rPr lang="en-CA" sz="1400" dirty="0" smtClean="0">
                <a:latin typeface="+mj-lt"/>
                <a:hlinkClick r:id="rId6"/>
              </a:rPr>
              <a:t>https</a:t>
            </a:r>
            <a:r>
              <a:rPr lang="en-CA" sz="1400" dirty="0">
                <a:latin typeface="+mj-lt"/>
                <a:hlinkClick r:id="rId6"/>
              </a:rPr>
              <a:t>://</a:t>
            </a:r>
            <a:r>
              <a:rPr lang="en-CA" sz="1400" dirty="0" smtClean="0">
                <a:latin typeface="+mj-lt"/>
                <a:hlinkClick r:id="rId6"/>
              </a:rPr>
              <a:t>support.edmodo.com/home#entries/21680905-how-to-sign-up-parents-teacher </a:t>
            </a:r>
            <a:endParaRPr lang="en-CA" sz="1400" dirty="0" smtClean="0">
              <a:latin typeface="+mj-lt"/>
            </a:endParaRPr>
          </a:p>
          <a:p>
            <a:pPr marL="285750" indent="-285750">
              <a:buFont typeface="Arial" panose="020B0604020202020204" pitchFamily="34" charset="0"/>
              <a:buChar char="•"/>
            </a:pPr>
            <a:r>
              <a:rPr lang="en-CA" sz="1400" u="sng" dirty="0" smtClean="0">
                <a:solidFill>
                  <a:schemeClr val="tx1"/>
                </a:solidFill>
                <a:latin typeface="+mj-lt"/>
              </a:rPr>
              <a:t>Asynchronous</a:t>
            </a:r>
            <a:r>
              <a:rPr lang="en-CA" sz="1400" dirty="0" smtClean="0">
                <a:solidFill>
                  <a:schemeClr val="tx1"/>
                </a:solidFill>
                <a:latin typeface="+mj-lt"/>
              </a:rPr>
              <a:t> : </a:t>
            </a:r>
            <a:r>
              <a:rPr lang="en-CA" sz="1400" dirty="0" err="1" smtClean="0">
                <a:solidFill>
                  <a:schemeClr val="tx1"/>
                </a:solidFill>
                <a:latin typeface="+mj-lt"/>
              </a:rPr>
              <a:t>Edmodo</a:t>
            </a:r>
            <a:r>
              <a:rPr lang="en-CA" sz="1400" dirty="0" smtClean="0">
                <a:solidFill>
                  <a:schemeClr val="tx1"/>
                </a:solidFill>
                <a:latin typeface="+mj-lt"/>
              </a:rPr>
              <a:t> contents can </a:t>
            </a:r>
            <a:r>
              <a:rPr lang="en-CA" sz="1400" dirty="0">
                <a:solidFill>
                  <a:schemeClr val="tx1"/>
                </a:solidFill>
                <a:latin typeface="+mj-lt"/>
              </a:rPr>
              <a:t>be accessed anytime and anywhere.  </a:t>
            </a:r>
            <a:r>
              <a:rPr lang="en-CA" sz="1400" dirty="0" smtClean="0">
                <a:solidFill>
                  <a:schemeClr val="tx1"/>
                </a:solidFill>
                <a:latin typeface="+mj-lt"/>
              </a:rPr>
              <a:t>Group posts allows </a:t>
            </a:r>
            <a:r>
              <a:rPr lang="en-CA" sz="1400" dirty="0">
                <a:solidFill>
                  <a:schemeClr val="tx1"/>
                </a:solidFill>
                <a:latin typeface="+mj-lt"/>
              </a:rPr>
              <a:t>for  </a:t>
            </a:r>
            <a:r>
              <a:rPr lang="en-CA" sz="1400" dirty="0" smtClean="0">
                <a:solidFill>
                  <a:schemeClr val="tx1"/>
                </a:solidFill>
                <a:latin typeface="+mj-lt"/>
              </a:rPr>
              <a:t>comments, discussions  and collaboration to </a:t>
            </a:r>
            <a:r>
              <a:rPr lang="en-CA" sz="1400" dirty="0">
                <a:solidFill>
                  <a:schemeClr val="tx1"/>
                </a:solidFill>
                <a:latin typeface="+mj-lt"/>
              </a:rPr>
              <a:t>occur asynchronously</a:t>
            </a:r>
            <a:r>
              <a:rPr lang="en-CA" sz="1400" dirty="0" smtClean="0">
                <a:latin typeface="+mj-lt"/>
              </a:rPr>
              <a:t>. </a:t>
            </a:r>
          </a:p>
          <a:p>
            <a:pPr marL="285750" indent="-285750">
              <a:buFont typeface="Arial" panose="020B0604020202020204" pitchFamily="34" charset="0"/>
              <a:buChar char="•"/>
            </a:pPr>
            <a:r>
              <a:rPr lang="en-CA" sz="1400" u="sng" dirty="0" smtClean="0">
                <a:solidFill>
                  <a:schemeClr val="tx1"/>
                </a:solidFill>
                <a:latin typeface="+mj-lt"/>
              </a:rPr>
              <a:t>Age Required for Owning an Account</a:t>
            </a:r>
            <a:r>
              <a:rPr lang="en-CA" sz="1400" dirty="0" smtClean="0">
                <a:solidFill>
                  <a:schemeClr val="tx1"/>
                </a:solidFill>
                <a:latin typeface="+mj-lt"/>
              </a:rPr>
              <a:t>: </a:t>
            </a:r>
            <a:r>
              <a:rPr lang="en-CA" sz="1400" dirty="0">
                <a:solidFill>
                  <a:schemeClr val="tx1"/>
                </a:solidFill>
                <a:latin typeface="+mj-lt"/>
              </a:rPr>
              <a:t>If you are not of legal age to form a binding contract (in many places, this is 18 years old), then you must get your parent or guardian to read these terms and agree to them for you, before you use </a:t>
            </a:r>
            <a:r>
              <a:rPr lang="en-CA" sz="1400" dirty="0" err="1">
                <a:solidFill>
                  <a:schemeClr val="tx1"/>
                </a:solidFill>
                <a:latin typeface="+mj-lt"/>
              </a:rPr>
              <a:t>Edmodo</a:t>
            </a:r>
            <a:r>
              <a:rPr lang="en-CA" sz="1400" dirty="0">
                <a:solidFill>
                  <a:schemeClr val="tx1"/>
                </a:solidFill>
                <a:latin typeface="+mj-lt"/>
              </a:rPr>
              <a:t> or provide any information to us. Please review this agreement with your parent or guardian so that you both understand how </a:t>
            </a:r>
            <a:r>
              <a:rPr lang="en-CA" sz="1400" dirty="0" err="1">
                <a:solidFill>
                  <a:schemeClr val="tx1"/>
                </a:solidFill>
                <a:latin typeface="+mj-lt"/>
              </a:rPr>
              <a:t>Edmodo</a:t>
            </a:r>
            <a:r>
              <a:rPr lang="en-CA" sz="1400" dirty="0">
                <a:solidFill>
                  <a:schemeClr val="tx1"/>
                </a:solidFill>
                <a:latin typeface="+mj-lt"/>
              </a:rPr>
              <a:t> works and what restrictions apply to your use of our websites and services. Remember, always get an adult’s permission before going </a:t>
            </a:r>
            <a:r>
              <a:rPr lang="en-CA" sz="1400" dirty="0" smtClean="0">
                <a:solidFill>
                  <a:schemeClr val="tx1"/>
                </a:solidFill>
                <a:latin typeface="+mj-lt"/>
              </a:rPr>
              <a:t>online. </a:t>
            </a:r>
            <a:r>
              <a:rPr lang="en-CA" sz="1400" dirty="0" smtClean="0">
                <a:latin typeface="+mj-lt"/>
                <a:hlinkClick r:id="rId7"/>
              </a:rPr>
              <a:t>https</a:t>
            </a:r>
            <a:r>
              <a:rPr lang="en-CA" sz="1400" dirty="0">
                <a:latin typeface="+mj-lt"/>
                <a:hlinkClick r:id="rId7"/>
              </a:rPr>
              <a:t>://www.edmodo.com/corporate/terms-of-service</a:t>
            </a:r>
            <a:endParaRPr lang="en-CA" sz="1400" dirty="0" smtClean="0">
              <a:solidFill>
                <a:schemeClr val="tx1"/>
              </a:solidFill>
              <a:latin typeface="+mj-lt"/>
            </a:endParaRPr>
          </a:p>
          <a:p>
            <a:pPr marL="285750" indent="-285750">
              <a:buFont typeface="Arial" panose="020B0604020202020204" pitchFamily="34" charset="0"/>
              <a:buChar char="•"/>
            </a:pPr>
            <a:r>
              <a:rPr lang="en-CA" sz="1400" u="sng" dirty="0" smtClean="0">
                <a:solidFill>
                  <a:schemeClr val="tx1"/>
                </a:solidFill>
                <a:latin typeface="+mj-lt"/>
              </a:rPr>
              <a:t>Pros</a:t>
            </a:r>
            <a:r>
              <a:rPr lang="en-CA" sz="1400" dirty="0" smtClean="0">
                <a:solidFill>
                  <a:schemeClr val="tx1"/>
                </a:solidFill>
                <a:latin typeface="+mj-lt"/>
              </a:rPr>
              <a:t>: </a:t>
            </a:r>
            <a:r>
              <a:rPr lang="en-CA" sz="1400" dirty="0">
                <a:solidFill>
                  <a:schemeClr val="tx1"/>
                </a:solidFill>
                <a:latin typeface="+mj-lt"/>
              </a:rPr>
              <a:t>Students need only create an account once even if changing </a:t>
            </a:r>
            <a:r>
              <a:rPr lang="en-CA" sz="1400" dirty="0" smtClean="0">
                <a:solidFill>
                  <a:schemeClr val="tx1"/>
                </a:solidFill>
                <a:latin typeface="+mj-lt"/>
              </a:rPr>
              <a:t>schools </a:t>
            </a:r>
            <a:r>
              <a:rPr lang="en-CA" sz="1400" dirty="0">
                <a:solidFill>
                  <a:schemeClr val="tx1"/>
                </a:solidFill>
                <a:latin typeface="+mj-lt"/>
              </a:rPr>
              <a:t>or a different class. </a:t>
            </a:r>
            <a:r>
              <a:rPr lang="en-CA" sz="1400" dirty="0" smtClean="0">
                <a:solidFill>
                  <a:schemeClr val="tx1"/>
                </a:solidFill>
                <a:latin typeface="+mj-lt"/>
              </a:rPr>
              <a:t>An email address  is  not required  to sign up for a student account</a:t>
            </a:r>
            <a:r>
              <a:rPr lang="en-CA" sz="1400" dirty="0" smtClean="0">
                <a:latin typeface="+mj-lt"/>
              </a:rPr>
              <a:t>. </a:t>
            </a:r>
            <a:r>
              <a:rPr lang="en-CA" sz="1400" dirty="0" smtClean="0">
                <a:solidFill>
                  <a:schemeClr val="tx1"/>
                </a:solidFill>
                <a:latin typeface="+mj-lt"/>
              </a:rPr>
              <a:t>Closed system, class </a:t>
            </a:r>
            <a:r>
              <a:rPr lang="en-CA" sz="1400" dirty="0">
                <a:solidFill>
                  <a:schemeClr val="tx1"/>
                </a:solidFill>
                <a:latin typeface="+mj-lt"/>
              </a:rPr>
              <a:t> </a:t>
            </a:r>
            <a:r>
              <a:rPr lang="en-CA" sz="1400" dirty="0" smtClean="0">
                <a:solidFill>
                  <a:schemeClr val="tx1"/>
                </a:solidFill>
                <a:latin typeface="+mj-lt"/>
              </a:rPr>
              <a:t>code required for students to access specific class or course. </a:t>
            </a:r>
            <a:r>
              <a:rPr lang="en-CA" sz="1400" dirty="0" err="1" smtClean="0">
                <a:solidFill>
                  <a:schemeClr val="tx1"/>
                </a:solidFill>
                <a:latin typeface="+mj-lt"/>
              </a:rPr>
              <a:t>Edmodo</a:t>
            </a:r>
            <a:r>
              <a:rPr lang="en-CA" sz="1400" dirty="0" smtClean="0">
                <a:solidFill>
                  <a:schemeClr val="tx1"/>
                </a:solidFill>
                <a:latin typeface="+mj-lt"/>
              </a:rPr>
              <a:t> app available for </a:t>
            </a:r>
            <a:r>
              <a:rPr lang="en-CA" sz="1400" dirty="0" err="1" smtClean="0">
                <a:solidFill>
                  <a:schemeClr val="tx1"/>
                </a:solidFill>
                <a:latin typeface="+mj-lt"/>
              </a:rPr>
              <a:t>Iphone</a:t>
            </a:r>
            <a:r>
              <a:rPr lang="en-CA" sz="1400" dirty="0" smtClean="0">
                <a:solidFill>
                  <a:schemeClr val="tx1"/>
                </a:solidFill>
                <a:latin typeface="+mj-lt"/>
              </a:rPr>
              <a:t>, IPod Touch or IPad. Teacher can easily reset student password.  </a:t>
            </a:r>
            <a:r>
              <a:rPr lang="en-CA" sz="1400" dirty="0">
                <a:solidFill>
                  <a:schemeClr val="tx1"/>
                </a:solidFill>
                <a:latin typeface="+mj-lt"/>
              </a:rPr>
              <a:t> </a:t>
            </a:r>
            <a:r>
              <a:rPr lang="en-CA" sz="1400" dirty="0" smtClean="0">
                <a:solidFill>
                  <a:schemeClr val="tx1"/>
                </a:solidFill>
                <a:latin typeface="+mj-lt"/>
              </a:rPr>
              <a:t>Teachers can choose subject focus and be part of a community  accessed under their teacher account , great professional development opportunity.</a:t>
            </a:r>
          </a:p>
          <a:p>
            <a:pPr marL="285750" indent="-285750">
              <a:buFont typeface="Arial" panose="020B0604020202020204" pitchFamily="34" charset="0"/>
              <a:buChar char="•"/>
            </a:pPr>
            <a:r>
              <a:rPr lang="en-CA" sz="1400" u="sng" dirty="0" smtClean="0">
                <a:solidFill>
                  <a:schemeClr val="tx1"/>
                </a:solidFill>
                <a:latin typeface="+mj-lt"/>
              </a:rPr>
              <a:t>Cons: </a:t>
            </a:r>
            <a:r>
              <a:rPr lang="en-CA" sz="1400" dirty="0" smtClean="0">
                <a:solidFill>
                  <a:schemeClr val="tx1"/>
                </a:solidFill>
                <a:latin typeface="+mj-lt"/>
              </a:rPr>
              <a:t>Adding </a:t>
            </a:r>
            <a:r>
              <a:rPr lang="en-CA" sz="1400" dirty="0">
                <a:solidFill>
                  <a:schemeClr val="tx1"/>
                </a:solidFill>
                <a:latin typeface="+mj-lt"/>
              </a:rPr>
              <a:t>images to the stage can only be accomplished by loading an image’s URL address</a:t>
            </a:r>
            <a:r>
              <a:rPr lang="en-CA" sz="1400" dirty="0"/>
              <a:t>.</a:t>
            </a:r>
            <a:r>
              <a:rPr lang="en-CA" sz="1400" u="sng" dirty="0" smtClean="0">
                <a:solidFill>
                  <a:schemeClr val="tx1"/>
                </a:solidFill>
                <a:latin typeface="+mj-lt"/>
              </a:rPr>
              <a:t> </a:t>
            </a:r>
            <a:r>
              <a:rPr lang="en-CA" sz="1400" dirty="0" smtClean="0">
                <a:solidFill>
                  <a:schemeClr val="tx1"/>
                </a:solidFill>
                <a:latin typeface="+mj-lt"/>
              </a:rPr>
              <a:t>Hosted on in the US so account subject to their privacy laws.  Username and password case sensitive.  </a:t>
            </a:r>
          </a:p>
          <a:p>
            <a:pPr marL="285750" indent="-285750">
              <a:buFont typeface="Arial" panose="020B0604020202020204" pitchFamily="34" charset="0"/>
              <a:buChar char="•"/>
            </a:pPr>
            <a:r>
              <a:rPr lang="en-CA" sz="1400" u="sng" dirty="0" smtClean="0">
                <a:solidFill>
                  <a:schemeClr val="tx1"/>
                </a:solidFill>
                <a:latin typeface="+mj-lt"/>
              </a:rPr>
              <a:t> Server Location</a:t>
            </a:r>
            <a:r>
              <a:rPr lang="en-CA" sz="1400" dirty="0" smtClean="0">
                <a:solidFill>
                  <a:schemeClr val="tx1"/>
                </a:solidFill>
                <a:latin typeface="+mj-lt"/>
              </a:rPr>
              <a:t>: </a:t>
            </a:r>
            <a:r>
              <a:rPr lang="en-CA" sz="1400" dirty="0">
                <a:solidFill>
                  <a:schemeClr val="tx1"/>
                </a:solidFill>
                <a:latin typeface="+mj-lt"/>
              </a:rPr>
              <a:t>Hosted in the </a:t>
            </a:r>
            <a:r>
              <a:rPr lang="en-CA" sz="1400" dirty="0" smtClean="0">
                <a:solidFill>
                  <a:schemeClr val="tx1"/>
                </a:solidFill>
                <a:latin typeface="+mj-lt"/>
              </a:rPr>
              <a:t>United States </a:t>
            </a:r>
            <a:r>
              <a:rPr lang="en-CA" sz="1400" dirty="0">
                <a:solidFill>
                  <a:schemeClr val="tx1"/>
                </a:solidFill>
                <a:latin typeface="+mj-lt"/>
              </a:rPr>
              <a:t>so account subject to their privacy laws. </a:t>
            </a:r>
          </a:p>
          <a:p>
            <a:pPr marL="285750" indent="-285750">
              <a:buFont typeface="Arial" panose="020B0604020202020204" pitchFamily="34" charset="0"/>
              <a:buChar char="•"/>
            </a:pPr>
            <a:r>
              <a:rPr lang="en-CA" sz="1400" u="sng" dirty="0" smtClean="0">
                <a:solidFill>
                  <a:schemeClr val="tx1"/>
                </a:solidFill>
                <a:latin typeface="+mj-lt"/>
              </a:rPr>
              <a:t>Sample Site</a:t>
            </a:r>
            <a:r>
              <a:rPr lang="en-CA" sz="1400" dirty="0" smtClean="0">
                <a:solidFill>
                  <a:schemeClr val="tx1"/>
                </a:solidFill>
                <a:latin typeface="+mj-lt"/>
              </a:rPr>
              <a:t>: URL </a:t>
            </a:r>
            <a:r>
              <a:rPr lang="en-CA" sz="1400" dirty="0">
                <a:solidFill>
                  <a:schemeClr val="tx1"/>
                </a:solidFill>
                <a:latin typeface="+mj-lt"/>
                <a:hlinkClick r:id="rId8"/>
              </a:rPr>
              <a:t>https://</a:t>
            </a:r>
            <a:r>
              <a:rPr lang="en-CA" sz="1400" dirty="0" smtClean="0">
                <a:solidFill>
                  <a:schemeClr val="tx1"/>
                </a:solidFill>
                <a:latin typeface="+mj-lt"/>
                <a:hlinkClick r:id="rId8"/>
              </a:rPr>
              <a:t>edmo.do/j/mhm3s3</a:t>
            </a:r>
            <a:r>
              <a:rPr lang="en-CA" sz="1400" dirty="0">
                <a:solidFill>
                  <a:schemeClr val="tx1"/>
                </a:solidFill>
                <a:latin typeface="+mj-lt"/>
              </a:rPr>
              <a:t>  </a:t>
            </a:r>
            <a:r>
              <a:rPr lang="en-CA" sz="1400" dirty="0" smtClean="0">
                <a:solidFill>
                  <a:schemeClr val="tx1"/>
                </a:solidFill>
                <a:latin typeface="+mj-lt"/>
              </a:rPr>
              <a:t>Username: TestStudentOLTD507 Password: oltd507 </a:t>
            </a:r>
          </a:p>
          <a:p>
            <a:pPr marL="114300"/>
            <a:endParaRPr lang="en-CA" sz="1100" u="sng" dirty="0" smtClean="0">
              <a:solidFill>
                <a:schemeClr val="accent5">
                  <a:lumMod val="50000"/>
                </a:schemeClr>
              </a:solidFill>
            </a:endParaRPr>
          </a:p>
          <a:p>
            <a:pPr marL="114300"/>
            <a:r>
              <a:rPr lang="en-CA" sz="1100" u="sng" dirty="0" smtClean="0">
                <a:solidFill>
                  <a:schemeClr val="accent5">
                    <a:lumMod val="50000"/>
                  </a:schemeClr>
                </a:solidFill>
              </a:rPr>
              <a:t>Go </a:t>
            </a:r>
            <a:r>
              <a:rPr lang="en-CA" sz="1100" u="sng" dirty="0">
                <a:solidFill>
                  <a:schemeClr val="accent5">
                    <a:lumMod val="50000"/>
                  </a:schemeClr>
                </a:solidFill>
              </a:rPr>
              <a:t>back to : </a:t>
            </a:r>
          </a:p>
          <a:p>
            <a:r>
              <a:rPr lang="en-CA" sz="1100" dirty="0">
                <a:solidFill>
                  <a:srgbClr val="7030A0"/>
                </a:solidFill>
                <a:hlinkClick r:id="rId9" action="ppaction://hlinksldjump"/>
              </a:rPr>
              <a:t>Cloud Based Tools</a:t>
            </a:r>
            <a:endParaRPr lang="en-CA" sz="1100" dirty="0">
              <a:solidFill>
                <a:srgbClr val="7030A0"/>
              </a:solidFill>
            </a:endParaRPr>
          </a:p>
          <a:p>
            <a:r>
              <a:rPr lang="en-CA" sz="1100" dirty="0">
                <a:solidFill>
                  <a:srgbClr val="7030A0"/>
                </a:solidFill>
                <a:hlinkClick r:id="rId10" action="ppaction://hlinksldjump"/>
              </a:rPr>
              <a:t>Asynchronous or Synchronous</a:t>
            </a:r>
            <a:endParaRPr lang="en-CA" sz="1100" dirty="0">
              <a:solidFill>
                <a:srgbClr val="7030A0"/>
              </a:solidFill>
            </a:endParaRPr>
          </a:p>
          <a:p>
            <a:r>
              <a:rPr lang="en-CA" sz="1100" dirty="0">
                <a:solidFill>
                  <a:srgbClr val="7030A0"/>
                </a:solidFill>
                <a:hlinkClick r:id="rId11" action="ppaction://hlinksldjump"/>
              </a:rPr>
              <a:t>Server Location</a:t>
            </a:r>
            <a:endParaRPr lang="en-CA" sz="1100" dirty="0">
              <a:solidFill>
                <a:srgbClr val="7030A0"/>
              </a:solidFill>
            </a:endParaRPr>
          </a:p>
          <a:p>
            <a:pPr marL="285750" indent="-285750">
              <a:buFont typeface="Arial" panose="020B0604020202020204" pitchFamily="34" charset="0"/>
              <a:buChar char="•"/>
            </a:pPr>
            <a:endParaRPr lang="en-CA" sz="1400" dirty="0">
              <a:solidFill>
                <a:schemeClr val="tx1"/>
              </a:solidFill>
              <a:latin typeface="+mj-lt"/>
            </a:endParaRPr>
          </a:p>
        </p:txBody>
      </p:sp>
    </p:spTree>
    <p:extLst>
      <p:ext uri="{BB962C8B-B14F-4D97-AF65-F5344CB8AC3E}">
        <p14:creationId xmlns:p14="http://schemas.microsoft.com/office/powerpoint/2010/main" val="40807896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7620000" cy="936104"/>
          </a:xfrm>
        </p:spPr>
        <p:txBody>
          <a:bodyPr/>
          <a:lstStyle/>
          <a:p>
            <a:r>
              <a:rPr lang="en-CA" sz="2800" dirty="0" err="1" smtClean="0"/>
              <a:t>Evernote</a:t>
            </a:r>
            <a:r>
              <a:rPr lang="en-CA" sz="2800" dirty="0" smtClean="0"/>
              <a:t/>
            </a:r>
            <a:br>
              <a:rPr lang="en-CA" sz="2800" dirty="0" smtClean="0"/>
            </a:br>
            <a:r>
              <a:rPr lang="en-CA" sz="1400" u="sng" dirty="0" smtClean="0"/>
              <a:t>TOOL URL</a:t>
            </a:r>
            <a:r>
              <a:rPr lang="en-CA" sz="1400" dirty="0" smtClean="0"/>
              <a:t>: </a:t>
            </a:r>
            <a:r>
              <a:rPr lang="en-CA" sz="1400" dirty="0">
                <a:hlinkClick r:id="rId2"/>
              </a:rPr>
              <a:t>http://</a:t>
            </a:r>
            <a:r>
              <a:rPr lang="en-CA" sz="1400" dirty="0" smtClean="0">
                <a:hlinkClick r:id="rId2"/>
              </a:rPr>
              <a:t>evernote.com</a:t>
            </a:r>
            <a:r>
              <a:rPr lang="en-CA" sz="1400" dirty="0" smtClean="0"/>
              <a:t>  </a:t>
            </a:r>
            <a:endParaRPr lang="en-CA" sz="1400" dirty="0"/>
          </a:p>
        </p:txBody>
      </p:sp>
      <p:sp>
        <p:nvSpPr>
          <p:cNvPr id="3" name="Content Placeholder 2"/>
          <p:cNvSpPr>
            <a:spLocks noGrp="1"/>
          </p:cNvSpPr>
          <p:nvPr>
            <p:ph idx="1"/>
          </p:nvPr>
        </p:nvSpPr>
        <p:spPr>
          <a:xfrm>
            <a:off x="0" y="1124744"/>
            <a:ext cx="8388424" cy="5733256"/>
          </a:xfrm>
        </p:spPr>
        <p:txBody>
          <a:bodyPr>
            <a:normAutofit fontScale="92500" lnSpcReduction="20000"/>
          </a:bodyPr>
          <a:lstStyle/>
          <a:p>
            <a:pPr fontAlgn="base"/>
            <a:r>
              <a:rPr lang="en-CA" sz="1400" u="sng" dirty="0" smtClean="0">
                <a:latin typeface="+mj-lt"/>
              </a:rPr>
              <a:t>Description:</a:t>
            </a:r>
            <a:r>
              <a:rPr lang="en-CA" sz="1400" dirty="0">
                <a:latin typeface="+mj-lt"/>
              </a:rPr>
              <a:t> </a:t>
            </a:r>
            <a:r>
              <a:rPr lang="en-CA" sz="1400" dirty="0" err="1">
                <a:latin typeface="+mj-lt"/>
              </a:rPr>
              <a:t>Evernote</a:t>
            </a:r>
            <a:r>
              <a:rPr lang="en-CA" sz="1400" dirty="0">
                <a:latin typeface="+mj-lt"/>
              </a:rPr>
              <a:t> helps you remember everything across all the computers, phones and tablets you </a:t>
            </a:r>
            <a:r>
              <a:rPr lang="en-CA" sz="1400" dirty="0" smtClean="0">
                <a:latin typeface="+mj-lt"/>
              </a:rPr>
              <a:t>use. Capture anything. Save </a:t>
            </a:r>
            <a:r>
              <a:rPr lang="en-CA" sz="1400" dirty="0">
                <a:latin typeface="+mj-lt"/>
              </a:rPr>
              <a:t>your ideas, tasks, projects, files, research, and </a:t>
            </a:r>
            <a:r>
              <a:rPr lang="en-CA" sz="1400" dirty="0" smtClean="0">
                <a:latin typeface="+mj-lt"/>
              </a:rPr>
              <a:t>more. Access anywhere. </a:t>
            </a:r>
            <a:r>
              <a:rPr lang="en-CA" sz="1400" dirty="0" err="1" smtClean="0">
                <a:latin typeface="+mj-lt"/>
              </a:rPr>
              <a:t>Evernote</a:t>
            </a:r>
            <a:r>
              <a:rPr lang="en-CA" sz="1400" dirty="0" smtClean="0">
                <a:latin typeface="+mj-lt"/>
              </a:rPr>
              <a:t> </a:t>
            </a:r>
            <a:r>
              <a:rPr lang="en-CA" sz="1400" dirty="0">
                <a:latin typeface="+mj-lt"/>
              </a:rPr>
              <a:t>makes all of your memories available anywhere you </a:t>
            </a:r>
            <a:r>
              <a:rPr lang="en-CA" sz="1400" dirty="0" smtClean="0">
                <a:latin typeface="+mj-lt"/>
              </a:rPr>
              <a:t>go. Find </a:t>
            </a:r>
            <a:r>
              <a:rPr lang="en-CA" sz="1400" dirty="0">
                <a:latin typeface="+mj-lt"/>
              </a:rPr>
              <a:t>everything </a:t>
            </a:r>
            <a:r>
              <a:rPr lang="en-CA" sz="1400" dirty="0" smtClean="0">
                <a:latin typeface="+mj-lt"/>
              </a:rPr>
              <a:t>fast</a:t>
            </a:r>
            <a:r>
              <a:rPr lang="en-CA" sz="1400" b="1" dirty="0" smtClean="0">
                <a:latin typeface="+mj-lt"/>
              </a:rPr>
              <a:t>. </a:t>
            </a:r>
            <a:r>
              <a:rPr lang="en-CA" sz="1400" dirty="0" smtClean="0">
                <a:latin typeface="+mj-lt"/>
              </a:rPr>
              <a:t>Search </a:t>
            </a:r>
            <a:r>
              <a:rPr lang="en-CA" sz="1400" dirty="0">
                <a:latin typeface="+mj-lt"/>
              </a:rPr>
              <a:t>by keyword, tag, and even find text inside images</a:t>
            </a:r>
            <a:r>
              <a:rPr lang="en-CA" sz="1400" dirty="0" smtClean="0">
                <a:latin typeface="+mj-lt"/>
              </a:rPr>
              <a:t>. With </a:t>
            </a:r>
            <a:r>
              <a:rPr lang="en-CA" sz="1400" dirty="0" err="1" smtClean="0">
                <a:latin typeface="+mj-lt"/>
              </a:rPr>
              <a:t>the”Clip</a:t>
            </a:r>
            <a:r>
              <a:rPr lang="en-CA" sz="1400" dirty="0" smtClean="0">
                <a:latin typeface="+mj-lt"/>
              </a:rPr>
              <a:t> to </a:t>
            </a:r>
            <a:r>
              <a:rPr lang="en-CA" sz="1400" dirty="0" err="1" smtClean="0">
                <a:latin typeface="+mj-lt"/>
              </a:rPr>
              <a:t>Evernote</a:t>
            </a:r>
            <a:r>
              <a:rPr lang="en-CA" sz="1400" dirty="0" smtClean="0">
                <a:latin typeface="+mj-lt"/>
              </a:rPr>
              <a:t>”  function you can easily upload a website link or copy a full page to your </a:t>
            </a:r>
            <a:r>
              <a:rPr lang="en-CA" sz="1400" dirty="0" err="1">
                <a:latin typeface="+mj-lt"/>
              </a:rPr>
              <a:t>E</a:t>
            </a:r>
            <a:r>
              <a:rPr lang="en-CA" sz="1400" dirty="0" err="1" smtClean="0">
                <a:latin typeface="+mj-lt"/>
              </a:rPr>
              <a:t>vernote</a:t>
            </a:r>
            <a:r>
              <a:rPr lang="en-CA" sz="1400" dirty="0" smtClean="0">
                <a:latin typeface="+mj-lt"/>
              </a:rPr>
              <a:t>  account. You can easily share a “note” through email, on Facebook , Twitter , and </a:t>
            </a:r>
            <a:r>
              <a:rPr lang="en-CA" sz="1400" dirty="0" err="1" smtClean="0">
                <a:latin typeface="+mj-lt"/>
              </a:rPr>
              <a:t>LinkIn</a:t>
            </a:r>
            <a:r>
              <a:rPr lang="en-CA" sz="1400" dirty="0" smtClean="0">
                <a:latin typeface="+mj-lt"/>
              </a:rPr>
              <a:t> or  you can share the  link to a specific note. Using </a:t>
            </a:r>
            <a:r>
              <a:rPr lang="en-CA" sz="1400" dirty="0" err="1" smtClean="0">
                <a:latin typeface="+mj-lt"/>
              </a:rPr>
              <a:t>Evernote</a:t>
            </a:r>
            <a:r>
              <a:rPr lang="en-CA" sz="1400" dirty="0" smtClean="0">
                <a:latin typeface="+mj-lt"/>
              </a:rPr>
              <a:t> generated account address send email notes, audio clips and snapshots directly to the account. Create a free account or  go premium for a monthly or yearly fee. </a:t>
            </a:r>
            <a:r>
              <a:rPr lang="en-CA" sz="1400" dirty="0">
                <a:hlinkClick r:id="rId3"/>
              </a:rPr>
              <a:t>https://www.evernote.com/Login.action?targetUrl=%2FHome.action#st=p</a:t>
            </a:r>
            <a:r>
              <a:rPr lang="en-CA" sz="1400" dirty="0"/>
              <a:t> </a:t>
            </a:r>
            <a:endParaRPr lang="en-CA" sz="1400" dirty="0" smtClean="0">
              <a:latin typeface="+mj-lt"/>
            </a:endParaRPr>
          </a:p>
          <a:p>
            <a:pPr fontAlgn="base"/>
            <a:r>
              <a:rPr lang="en-CA" sz="1400" u="sng" dirty="0" smtClean="0">
                <a:latin typeface="+mj-lt"/>
              </a:rPr>
              <a:t>Asynchronous:  </a:t>
            </a:r>
            <a:r>
              <a:rPr lang="en-CA" sz="1400" dirty="0" smtClean="0">
                <a:latin typeface="+mj-lt"/>
              </a:rPr>
              <a:t>Students and teachers can use this tool to access, receive and share their stored information anytime and anywhere. </a:t>
            </a:r>
            <a:endParaRPr lang="en-CA" sz="1400" u="sng" dirty="0" smtClean="0">
              <a:latin typeface="+mj-lt"/>
            </a:endParaRPr>
          </a:p>
          <a:p>
            <a:pPr fontAlgn="base"/>
            <a:r>
              <a:rPr lang="en-CA" sz="1400" u="sng" dirty="0" smtClean="0">
                <a:latin typeface="+mj-lt"/>
              </a:rPr>
              <a:t>Age Required For Owning an Account</a:t>
            </a:r>
            <a:r>
              <a:rPr lang="en-CA" sz="1400" dirty="0" smtClean="0">
                <a:latin typeface="+mj-lt"/>
              </a:rPr>
              <a:t>: Kids can use </a:t>
            </a:r>
            <a:r>
              <a:rPr lang="en-CA" sz="1400" dirty="0" err="1" smtClean="0">
                <a:latin typeface="+mj-lt"/>
              </a:rPr>
              <a:t>Evernote</a:t>
            </a:r>
            <a:r>
              <a:rPr lang="en-CA" sz="1400" dirty="0" smtClean="0">
                <a:latin typeface="+mj-lt"/>
              </a:rPr>
              <a:t>, but  it </a:t>
            </a:r>
            <a:r>
              <a:rPr lang="en-CA" sz="1400" dirty="0">
                <a:latin typeface="+mj-lt"/>
              </a:rPr>
              <a:t>is not currently directed to children </a:t>
            </a:r>
            <a:r>
              <a:rPr lang="en-CA" sz="1400" dirty="0" smtClean="0">
                <a:latin typeface="+mj-lt"/>
              </a:rPr>
              <a:t>. The expected use </a:t>
            </a:r>
            <a:r>
              <a:rPr lang="en-CA" sz="1400" dirty="0">
                <a:latin typeface="+mj-lt"/>
              </a:rPr>
              <a:t>by children will only be done with the guidance, supervision and consent of their parents, guardians and/or authorized school officials. </a:t>
            </a:r>
            <a:r>
              <a:rPr lang="en-CA" sz="1400" dirty="0" smtClean="0">
                <a:latin typeface="+mj-lt"/>
              </a:rPr>
              <a:t>Further if wishing minors, those under the age of 13, to create an account </a:t>
            </a:r>
            <a:r>
              <a:rPr lang="en-CA" sz="1400" dirty="0" err="1" smtClean="0">
                <a:latin typeface="+mj-lt"/>
              </a:rPr>
              <a:t>Evernote</a:t>
            </a:r>
            <a:r>
              <a:rPr lang="en-CA" sz="1400" dirty="0" smtClean="0">
                <a:latin typeface="+mj-lt"/>
              </a:rPr>
              <a:t> relies on </a:t>
            </a:r>
            <a:r>
              <a:rPr lang="en-CA" sz="1400" dirty="0">
                <a:latin typeface="+mj-lt"/>
              </a:rPr>
              <a:t>parents and guardians to ensure </a:t>
            </a:r>
            <a:r>
              <a:rPr lang="en-CA" sz="1400" dirty="0" smtClean="0">
                <a:latin typeface="+mj-lt"/>
              </a:rPr>
              <a:t>minors only </a:t>
            </a:r>
            <a:r>
              <a:rPr lang="en-CA" sz="1400" dirty="0">
                <a:latin typeface="+mj-lt"/>
              </a:rPr>
              <a:t>use the Service if they can understand their rights and responsibilities as stated in these Terms and our Privacy </a:t>
            </a:r>
            <a:r>
              <a:rPr lang="en-CA" sz="1400" dirty="0" smtClean="0">
                <a:latin typeface="+mj-lt"/>
              </a:rPr>
              <a:t>Policy. </a:t>
            </a:r>
            <a:r>
              <a:rPr lang="en-CA" sz="1500" dirty="0" smtClean="0">
                <a:latin typeface="+mj-lt"/>
              </a:rPr>
              <a:t>Teachers must </a:t>
            </a:r>
            <a:r>
              <a:rPr lang="en-CA" sz="1500" dirty="0">
                <a:latin typeface="+mj-lt"/>
              </a:rPr>
              <a:t>notify those students’ parents/guardians of the </a:t>
            </a:r>
            <a:r>
              <a:rPr lang="en-CA" sz="1500" dirty="0" smtClean="0">
                <a:latin typeface="+mj-lt"/>
              </a:rPr>
              <a:t>personally </a:t>
            </a:r>
            <a:r>
              <a:rPr lang="en-CA" sz="1500" dirty="0">
                <a:latin typeface="+mj-lt"/>
              </a:rPr>
              <a:t>identifiable information </a:t>
            </a:r>
            <a:r>
              <a:rPr lang="en-CA" sz="1500" dirty="0" err="1">
                <a:latin typeface="+mj-lt"/>
              </a:rPr>
              <a:t>Evernote</a:t>
            </a:r>
            <a:r>
              <a:rPr lang="en-CA" sz="1500" dirty="0">
                <a:latin typeface="+mj-lt"/>
              </a:rPr>
              <a:t> will collect and obtain parental/guardian consent before </a:t>
            </a:r>
            <a:r>
              <a:rPr lang="en-CA" sz="1500" dirty="0" smtClean="0">
                <a:latin typeface="+mj-lt"/>
              </a:rPr>
              <a:t>students </a:t>
            </a:r>
            <a:r>
              <a:rPr lang="en-CA" sz="1500" dirty="0">
                <a:latin typeface="+mj-lt"/>
              </a:rPr>
              <a:t>establish accounts or use the Service</a:t>
            </a:r>
            <a:r>
              <a:rPr lang="en-CA" sz="1200" dirty="0"/>
              <a:t>. </a:t>
            </a:r>
            <a:r>
              <a:rPr lang="en-CA" sz="1500" dirty="0" smtClean="0">
                <a:latin typeface="+mj-lt"/>
              </a:rPr>
              <a:t>When </a:t>
            </a:r>
            <a:r>
              <a:rPr lang="en-CA" sz="1500" dirty="0">
                <a:latin typeface="+mj-lt"/>
              </a:rPr>
              <a:t>obtaining such consent, you must provide parents/guardians with a copy of </a:t>
            </a:r>
            <a:r>
              <a:rPr lang="en-CA" sz="1500" dirty="0" err="1" smtClean="0">
                <a:latin typeface="+mj-lt"/>
              </a:rPr>
              <a:t>Evernote’s</a:t>
            </a:r>
            <a:r>
              <a:rPr lang="en-CA" sz="1500" dirty="0" smtClean="0">
                <a:latin typeface="+mj-lt"/>
              </a:rPr>
              <a:t> </a:t>
            </a:r>
            <a:r>
              <a:rPr lang="en-CA" sz="1500" dirty="0">
                <a:latin typeface="+mj-lt"/>
              </a:rPr>
              <a:t>Privacy Policy.  </a:t>
            </a:r>
            <a:r>
              <a:rPr lang="en-CA" sz="1500" dirty="0" smtClean="0">
                <a:latin typeface="+mj-lt"/>
              </a:rPr>
              <a:t>Teacher </a:t>
            </a:r>
            <a:r>
              <a:rPr lang="en-CA" sz="1500" dirty="0">
                <a:latin typeface="+mj-lt"/>
              </a:rPr>
              <a:t>must keep all consents on file and provide them to </a:t>
            </a:r>
            <a:r>
              <a:rPr lang="en-CA" sz="1500" dirty="0" err="1" smtClean="0">
                <a:latin typeface="+mj-lt"/>
              </a:rPr>
              <a:t>Evernote</a:t>
            </a:r>
            <a:r>
              <a:rPr lang="en-CA" sz="1500" dirty="0" smtClean="0">
                <a:latin typeface="+mj-lt"/>
              </a:rPr>
              <a:t> if requested.  </a:t>
            </a:r>
            <a:r>
              <a:rPr lang="en-CA" sz="1400" dirty="0" smtClean="0">
                <a:latin typeface="+mj-lt"/>
                <a:hlinkClick r:id="rId4"/>
              </a:rPr>
              <a:t>http</a:t>
            </a:r>
            <a:r>
              <a:rPr lang="en-CA" sz="1400" dirty="0">
                <a:latin typeface="+mj-lt"/>
                <a:hlinkClick r:id="rId4"/>
              </a:rPr>
              <a:t>://</a:t>
            </a:r>
            <a:r>
              <a:rPr lang="en-CA" sz="1400" dirty="0" smtClean="0">
                <a:latin typeface="+mj-lt"/>
                <a:hlinkClick r:id="rId4"/>
              </a:rPr>
              <a:t>evernote.com/legal/tos.php</a:t>
            </a:r>
            <a:endParaRPr lang="en-CA" sz="1400" u="sng" dirty="0" smtClean="0">
              <a:latin typeface="+mj-lt"/>
            </a:endParaRPr>
          </a:p>
          <a:p>
            <a:r>
              <a:rPr lang="en-CA" sz="1400" u="sng" dirty="0" smtClean="0">
                <a:latin typeface="+mj-lt"/>
              </a:rPr>
              <a:t>Pros</a:t>
            </a:r>
            <a:r>
              <a:rPr lang="en-CA" sz="1400" dirty="0" smtClean="0">
                <a:latin typeface="+mj-lt"/>
              </a:rPr>
              <a:t>:   Store your notes, audio files and snapshots in one easy access location and access it  anytime and anywhere.  Easily upload important links or screen shots of web pages. Allows sharing in multiple ways. Can email notes, audio files and snapshots to account through </a:t>
            </a:r>
            <a:r>
              <a:rPr lang="en-CA" sz="1400" dirty="0" err="1" smtClean="0">
                <a:latin typeface="+mj-lt"/>
              </a:rPr>
              <a:t>Evernote</a:t>
            </a:r>
            <a:r>
              <a:rPr lang="en-CA" sz="1400" dirty="0" smtClean="0">
                <a:latin typeface="+mj-lt"/>
              </a:rPr>
              <a:t> generated email address. If spam sent to account  you can hit reset under account setting and </a:t>
            </a:r>
            <a:r>
              <a:rPr lang="en-CA" sz="1400" dirty="0" err="1" smtClean="0">
                <a:latin typeface="+mj-lt"/>
              </a:rPr>
              <a:t>Evernote</a:t>
            </a:r>
            <a:r>
              <a:rPr lang="en-CA" sz="1400" dirty="0" smtClean="0">
                <a:latin typeface="+mj-lt"/>
              </a:rPr>
              <a:t> will generate you a new incoming email address and send you a confirmation.  Mobile </a:t>
            </a:r>
            <a:r>
              <a:rPr lang="en-CA" sz="1400" dirty="0">
                <a:latin typeface="+mj-lt"/>
              </a:rPr>
              <a:t>A</a:t>
            </a:r>
            <a:r>
              <a:rPr lang="en-CA" sz="1400" dirty="0" smtClean="0">
                <a:latin typeface="+mj-lt"/>
              </a:rPr>
              <a:t>pp option for  Smartphone,  </a:t>
            </a:r>
            <a:r>
              <a:rPr lang="en-CA" sz="1400" dirty="0" err="1" smtClean="0">
                <a:latin typeface="+mj-lt"/>
              </a:rPr>
              <a:t>Iphone</a:t>
            </a:r>
            <a:r>
              <a:rPr lang="en-CA" sz="1400" dirty="0" smtClean="0">
                <a:latin typeface="+mj-lt"/>
              </a:rPr>
              <a:t>, IPod Touch and IPad. </a:t>
            </a:r>
          </a:p>
          <a:p>
            <a:r>
              <a:rPr lang="en-CA" sz="1400" u="sng" dirty="0" smtClean="0">
                <a:latin typeface="+mj-lt"/>
              </a:rPr>
              <a:t>Cons: </a:t>
            </a:r>
            <a:r>
              <a:rPr lang="en-CA" sz="1400" dirty="0" smtClean="0">
                <a:latin typeface="+mj-lt"/>
              </a:rPr>
              <a:t>In looking under account setting in relation to  email being sent to </a:t>
            </a:r>
            <a:r>
              <a:rPr lang="en-CA" sz="1400" dirty="0" err="1" smtClean="0">
                <a:latin typeface="+mj-lt"/>
              </a:rPr>
              <a:t>Evernote</a:t>
            </a:r>
            <a:r>
              <a:rPr lang="en-CA" sz="1400" dirty="0" smtClean="0">
                <a:latin typeface="+mj-lt"/>
              </a:rPr>
              <a:t> generated account stated, “ if you receive spam”.  Hosted in </a:t>
            </a:r>
            <a:r>
              <a:rPr lang="en-CA" sz="1400" dirty="0">
                <a:latin typeface="+mj-lt"/>
              </a:rPr>
              <a:t>the </a:t>
            </a:r>
            <a:r>
              <a:rPr lang="en-CA" sz="1400" dirty="0" smtClean="0">
                <a:latin typeface="+mj-lt"/>
              </a:rPr>
              <a:t>United States </a:t>
            </a:r>
            <a:r>
              <a:rPr lang="en-CA" sz="1400" dirty="0">
                <a:latin typeface="+mj-lt"/>
              </a:rPr>
              <a:t>so account subject to their privacy laws. </a:t>
            </a:r>
            <a:endParaRPr lang="en-CA" sz="1400" dirty="0" smtClean="0">
              <a:latin typeface="+mj-lt"/>
            </a:endParaRPr>
          </a:p>
          <a:p>
            <a:r>
              <a:rPr lang="en-CA" sz="1400" u="sng" dirty="0" smtClean="0">
                <a:latin typeface="+mj-lt"/>
              </a:rPr>
              <a:t>Server Location: </a:t>
            </a:r>
            <a:r>
              <a:rPr lang="en-CA" sz="1400" dirty="0" smtClean="0">
                <a:latin typeface="+mj-lt"/>
              </a:rPr>
              <a:t>Hosted in the United States</a:t>
            </a:r>
          </a:p>
          <a:p>
            <a:pPr marL="114300"/>
            <a:endParaRPr lang="en-CA" sz="1400" u="sng" dirty="0" smtClean="0">
              <a:solidFill>
                <a:schemeClr val="accent5">
                  <a:lumMod val="50000"/>
                </a:schemeClr>
              </a:solidFill>
            </a:endParaRPr>
          </a:p>
          <a:p>
            <a:pPr marL="114300"/>
            <a:r>
              <a:rPr lang="en-CA" sz="1400" u="sng" dirty="0" smtClean="0">
                <a:solidFill>
                  <a:schemeClr val="accent5">
                    <a:lumMod val="50000"/>
                  </a:schemeClr>
                </a:solidFill>
              </a:rPr>
              <a:t>Go </a:t>
            </a:r>
            <a:r>
              <a:rPr lang="en-CA" sz="1400" u="sng" dirty="0">
                <a:solidFill>
                  <a:schemeClr val="accent5">
                    <a:lumMod val="50000"/>
                  </a:schemeClr>
                </a:solidFill>
              </a:rPr>
              <a:t>back to : </a:t>
            </a:r>
          </a:p>
          <a:p>
            <a:r>
              <a:rPr lang="en-CA" sz="1400" dirty="0">
                <a:solidFill>
                  <a:srgbClr val="7030A0"/>
                </a:solidFill>
                <a:hlinkClick r:id="rId5" action="ppaction://hlinksldjump"/>
              </a:rPr>
              <a:t>Cloud Based Tools</a:t>
            </a:r>
            <a:endParaRPr lang="en-CA" sz="1400" dirty="0">
              <a:solidFill>
                <a:srgbClr val="7030A0"/>
              </a:solidFill>
            </a:endParaRPr>
          </a:p>
          <a:p>
            <a:r>
              <a:rPr lang="en-CA" sz="1400" dirty="0">
                <a:solidFill>
                  <a:srgbClr val="7030A0"/>
                </a:solidFill>
                <a:hlinkClick r:id="rId6" action="ppaction://hlinksldjump"/>
              </a:rPr>
              <a:t>Asynchronous or Synchronous</a:t>
            </a:r>
            <a:endParaRPr lang="en-CA" sz="1400" dirty="0">
              <a:solidFill>
                <a:srgbClr val="7030A0"/>
              </a:solidFill>
              <a:hlinkClick r:id="rId7" action="ppaction://hlinksldjump"/>
            </a:endParaRPr>
          </a:p>
          <a:p>
            <a:r>
              <a:rPr lang="en-CA" sz="1400" dirty="0">
                <a:solidFill>
                  <a:srgbClr val="7030A0"/>
                </a:solidFill>
                <a:hlinkClick r:id="rId7" action="ppaction://hlinksldjump"/>
              </a:rPr>
              <a:t>Server Location</a:t>
            </a:r>
            <a:endParaRPr lang="en-CA" sz="1400" dirty="0">
              <a:solidFill>
                <a:srgbClr val="7030A0"/>
              </a:solidFill>
            </a:endParaRPr>
          </a:p>
          <a:p>
            <a:endParaRPr lang="en-CA" sz="1400" dirty="0" smtClean="0">
              <a:latin typeface="+mj-lt"/>
            </a:endParaRPr>
          </a:p>
          <a:p>
            <a:endParaRPr lang="en-CA" dirty="0" smtClean="0"/>
          </a:p>
          <a:p>
            <a:endParaRPr lang="en-CA" dirty="0"/>
          </a:p>
        </p:txBody>
      </p:sp>
    </p:spTree>
    <p:extLst>
      <p:ext uri="{BB962C8B-B14F-4D97-AF65-F5344CB8AC3E}">
        <p14:creationId xmlns:p14="http://schemas.microsoft.com/office/powerpoint/2010/main" val="2601400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0"/>
            <a:ext cx="7543800" cy="720081"/>
          </a:xfrm>
        </p:spPr>
        <p:txBody>
          <a:bodyPr/>
          <a:lstStyle/>
          <a:p>
            <a:r>
              <a:rPr lang="en-CA" sz="2800" dirty="0" smtClean="0"/>
              <a:t>Google+ Communities</a:t>
            </a:r>
            <a:br>
              <a:rPr lang="en-CA" sz="2800" dirty="0" smtClean="0"/>
            </a:br>
            <a:r>
              <a:rPr lang="en-CA" sz="1600" dirty="0" err="1" smtClean="0"/>
              <a:t>ToolURL</a:t>
            </a:r>
            <a:r>
              <a:rPr lang="en-CA" sz="1600" dirty="0"/>
              <a:t>: </a:t>
            </a:r>
            <a:r>
              <a:rPr lang="en-CA" sz="1600" dirty="0">
                <a:hlinkClick r:id="rId2"/>
              </a:rPr>
              <a:t>http://www.google.com/+/learnmore/communities</a:t>
            </a:r>
            <a:r>
              <a:rPr lang="en-CA" sz="1600" dirty="0" smtClean="0">
                <a:hlinkClick r:id="rId2"/>
              </a:rPr>
              <a:t>/</a:t>
            </a:r>
            <a:r>
              <a:rPr lang="en-CA" sz="1600" dirty="0" smtClean="0"/>
              <a:t> </a:t>
            </a:r>
            <a:endParaRPr lang="en-CA" sz="1600" dirty="0"/>
          </a:p>
        </p:txBody>
      </p:sp>
      <p:sp>
        <p:nvSpPr>
          <p:cNvPr id="3" name="Subtitle 2"/>
          <p:cNvSpPr>
            <a:spLocks noGrp="1"/>
          </p:cNvSpPr>
          <p:nvPr>
            <p:ph type="subTitle" idx="1"/>
          </p:nvPr>
        </p:nvSpPr>
        <p:spPr>
          <a:xfrm>
            <a:off x="107504" y="1124744"/>
            <a:ext cx="8208912" cy="5544616"/>
          </a:xfrm>
        </p:spPr>
        <p:txBody>
          <a:bodyPr>
            <a:normAutofit fontScale="25000" lnSpcReduction="20000"/>
          </a:bodyPr>
          <a:lstStyle/>
          <a:p>
            <a:pPr marL="285750" indent="-285750">
              <a:buFont typeface="Arial" panose="020B0604020202020204" pitchFamily="34" charset="0"/>
              <a:buChar char="•"/>
            </a:pPr>
            <a:r>
              <a:rPr lang="en-CA" sz="5600" u="sng" dirty="0" smtClean="0">
                <a:solidFill>
                  <a:schemeClr val="tx1"/>
                </a:solidFill>
                <a:latin typeface="+mj-lt"/>
              </a:rPr>
              <a:t>Descriptions:  </a:t>
            </a:r>
            <a:r>
              <a:rPr lang="en-CA" sz="5600" dirty="0" smtClean="0">
                <a:solidFill>
                  <a:schemeClr val="tx1"/>
                </a:solidFill>
                <a:latin typeface="+mj-lt"/>
              </a:rPr>
              <a:t>Google+</a:t>
            </a:r>
            <a:r>
              <a:rPr lang="en-CA" sz="5600" u="sng" dirty="0" smtClean="0">
                <a:solidFill>
                  <a:schemeClr val="tx1"/>
                </a:solidFill>
                <a:latin typeface="+mj-lt"/>
              </a:rPr>
              <a:t> </a:t>
            </a:r>
            <a:r>
              <a:rPr lang="en-CA" sz="5600" dirty="0" smtClean="0">
                <a:solidFill>
                  <a:schemeClr val="tx1"/>
                </a:solidFill>
                <a:latin typeface="+mj-lt"/>
              </a:rPr>
              <a:t>Communities gives a </a:t>
            </a:r>
            <a:r>
              <a:rPr lang="en-CA" sz="5600" dirty="0">
                <a:solidFill>
                  <a:schemeClr val="tx1"/>
                </a:solidFill>
                <a:latin typeface="+mj-lt"/>
              </a:rPr>
              <a:t>home </a:t>
            </a:r>
            <a:r>
              <a:rPr lang="en-CA" sz="5600" dirty="0" smtClean="0">
                <a:solidFill>
                  <a:schemeClr val="tx1"/>
                </a:solidFill>
                <a:latin typeface="+mj-lt"/>
              </a:rPr>
              <a:t>base for the specific group. Individual account created using </a:t>
            </a:r>
            <a:r>
              <a:rPr lang="en-CA" sz="5600" dirty="0" err="1" smtClean="0">
                <a:solidFill>
                  <a:schemeClr val="tx1"/>
                </a:solidFill>
                <a:latin typeface="+mj-lt"/>
              </a:rPr>
              <a:t>gmail</a:t>
            </a:r>
            <a:r>
              <a:rPr lang="en-CA" sz="5600" dirty="0" smtClean="0">
                <a:solidFill>
                  <a:schemeClr val="tx1"/>
                </a:solidFill>
                <a:latin typeface="+mj-lt"/>
              </a:rPr>
              <a:t> address, access through google communities link.   Community </a:t>
            </a:r>
            <a:r>
              <a:rPr lang="en-CA" sz="5600" dirty="0">
                <a:solidFill>
                  <a:schemeClr val="tx1"/>
                </a:solidFill>
                <a:latin typeface="+mj-lt"/>
              </a:rPr>
              <a:t>can be a closed or open group</a:t>
            </a:r>
            <a:r>
              <a:rPr lang="en-CA" sz="5600" dirty="0" smtClean="0">
                <a:solidFill>
                  <a:schemeClr val="tx1"/>
                </a:solidFill>
                <a:latin typeface="+mj-lt"/>
              </a:rPr>
              <a:t>. Closed account requires you to request access and be given it by site creator.  As the creator of the community you can have specific tabs within the community such as discussion, class announcements, FAQs, teacher contact information to name a few. Those in the community can post photos </a:t>
            </a:r>
            <a:r>
              <a:rPr lang="en-CA" sz="5600" dirty="0">
                <a:solidFill>
                  <a:schemeClr val="tx1"/>
                </a:solidFill>
                <a:latin typeface="+mj-lt"/>
              </a:rPr>
              <a:t>and </a:t>
            </a:r>
            <a:r>
              <a:rPr lang="en-CA" sz="5600" dirty="0" smtClean="0">
                <a:solidFill>
                  <a:schemeClr val="tx1"/>
                </a:solidFill>
                <a:latin typeface="+mj-lt"/>
              </a:rPr>
              <a:t>videos, and web links or </a:t>
            </a:r>
            <a:r>
              <a:rPr lang="en-CA" sz="5600" dirty="0">
                <a:solidFill>
                  <a:schemeClr val="tx1"/>
                </a:solidFill>
                <a:latin typeface="+mj-lt"/>
              </a:rPr>
              <a:t>even have face-to-face discussions using Hangouts. </a:t>
            </a:r>
            <a:r>
              <a:rPr lang="en-CA" sz="5600" dirty="0" smtClean="0">
                <a:solidFill>
                  <a:schemeClr val="tx1"/>
                </a:solidFill>
                <a:latin typeface="+mj-lt"/>
              </a:rPr>
              <a:t>Stay connected </a:t>
            </a:r>
            <a:r>
              <a:rPr lang="en-CA" sz="5600" dirty="0">
                <a:solidFill>
                  <a:schemeClr val="tx1"/>
                </a:solidFill>
                <a:latin typeface="+mj-lt"/>
              </a:rPr>
              <a:t>to your communities on the go from your mobile phone. </a:t>
            </a:r>
            <a:r>
              <a:rPr lang="en-CA" sz="5600" dirty="0" smtClean="0">
                <a:solidFill>
                  <a:schemeClr val="tx1"/>
                </a:solidFill>
                <a:latin typeface="+mj-lt"/>
              </a:rPr>
              <a:t>Exchange </a:t>
            </a:r>
            <a:r>
              <a:rPr lang="en-CA" sz="5600" dirty="0">
                <a:solidFill>
                  <a:schemeClr val="tx1"/>
                </a:solidFill>
                <a:latin typeface="+mj-lt"/>
              </a:rPr>
              <a:t>news and ideas, and make new connections </a:t>
            </a:r>
            <a:r>
              <a:rPr lang="en-CA" sz="5600" dirty="0" smtClean="0">
                <a:solidFill>
                  <a:schemeClr val="tx1"/>
                </a:solidFill>
                <a:latin typeface="+mj-lt"/>
              </a:rPr>
              <a:t>in the  </a:t>
            </a:r>
            <a:r>
              <a:rPr lang="en-CA" sz="5600" dirty="0">
                <a:solidFill>
                  <a:schemeClr val="tx1"/>
                </a:solidFill>
                <a:latin typeface="+mj-lt"/>
              </a:rPr>
              <a:t>public </a:t>
            </a:r>
            <a:r>
              <a:rPr lang="en-CA" sz="5600" dirty="0" smtClean="0">
                <a:solidFill>
                  <a:schemeClr val="tx1"/>
                </a:solidFill>
                <a:latin typeface="+mj-lt"/>
              </a:rPr>
              <a:t>communities.  Link  to how to create a </a:t>
            </a:r>
            <a:r>
              <a:rPr lang="en-CA" sz="5600" dirty="0">
                <a:solidFill>
                  <a:schemeClr val="tx1"/>
                </a:solidFill>
                <a:latin typeface="+mj-lt"/>
              </a:rPr>
              <a:t>google community: </a:t>
            </a:r>
            <a:r>
              <a:rPr lang="en-CA" sz="5600" dirty="0">
                <a:solidFill>
                  <a:schemeClr val="tx1"/>
                </a:solidFill>
                <a:latin typeface="+mj-lt"/>
                <a:hlinkClick r:id="rId3"/>
              </a:rPr>
              <a:t>https://</a:t>
            </a:r>
            <a:r>
              <a:rPr lang="en-CA" sz="5600" dirty="0" smtClean="0">
                <a:solidFill>
                  <a:schemeClr val="tx1"/>
                </a:solidFill>
                <a:latin typeface="+mj-lt"/>
                <a:hlinkClick r:id="rId3"/>
              </a:rPr>
              <a:t>support.google.com/plus/answer/2872671?hl=en</a:t>
            </a:r>
            <a:r>
              <a:rPr lang="en-CA" sz="5600" dirty="0" smtClean="0">
                <a:solidFill>
                  <a:schemeClr val="tx1"/>
                </a:solidFill>
                <a:latin typeface="+mj-lt"/>
              </a:rPr>
              <a:t> </a:t>
            </a:r>
          </a:p>
          <a:p>
            <a:pPr marL="342900" indent="-342900">
              <a:buFont typeface="Arial" panose="020B0604020202020204" pitchFamily="34" charset="0"/>
              <a:buChar char="•"/>
            </a:pPr>
            <a:r>
              <a:rPr lang="en-CA" sz="5600" u="sng" dirty="0">
                <a:solidFill>
                  <a:schemeClr val="tx1"/>
                </a:solidFill>
                <a:latin typeface="+mj-lt"/>
              </a:rPr>
              <a:t>Asynchronous </a:t>
            </a:r>
            <a:r>
              <a:rPr lang="en-CA" sz="5600" u="sng" dirty="0" smtClean="0">
                <a:solidFill>
                  <a:schemeClr val="tx1"/>
                </a:solidFill>
                <a:latin typeface="+mj-lt"/>
              </a:rPr>
              <a:t>and </a:t>
            </a:r>
            <a:r>
              <a:rPr lang="en-CA" sz="5600" u="sng" dirty="0" err="1" smtClean="0">
                <a:solidFill>
                  <a:schemeClr val="tx1"/>
                </a:solidFill>
                <a:latin typeface="+mj-lt"/>
              </a:rPr>
              <a:t>SynchronousTool</a:t>
            </a:r>
            <a:r>
              <a:rPr lang="en-CA" sz="5600" dirty="0">
                <a:solidFill>
                  <a:schemeClr val="tx1"/>
                </a:solidFill>
                <a:latin typeface="+mj-lt"/>
              </a:rPr>
              <a:t>: </a:t>
            </a:r>
            <a:r>
              <a:rPr lang="en-CA" sz="5600" dirty="0" smtClean="0">
                <a:solidFill>
                  <a:schemeClr val="tx1"/>
                </a:solidFill>
                <a:latin typeface="+mj-lt"/>
              </a:rPr>
              <a:t> </a:t>
            </a:r>
            <a:r>
              <a:rPr lang="en-CA" sz="5600" dirty="0">
                <a:solidFill>
                  <a:schemeClr val="tx1"/>
                </a:solidFill>
                <a:latin typeface="+mj-lt"/>
              </a:rPr>
              <a:t>C</a:t>
            </a:r>
            <a:r>
              <a:rPr lang="en-CA" sz="5600" dirty="0" smtClean="0">
                <a:solidFill>
                  <a:schemeClr val="tx1"/>
                </a:solidFill>
                <a:latin typeface="+mj-lt"/>
              </a:rPr>
              <a:t>ontents </a:t>
            </a:r>
            <a:r>
              <a:rPr lang="en-CA" sz="5600" dirty="0">
                <a:solidFill>
                  <a:schemeClr val="tx1"/>
                </a:solidFill>
                <a:latin typeface="+mj-lt"/>
              </a:rPr>
              <a:t>can be accessed anytime and anywhere.  Group posts allows for  comments, discussions  and collaboration to occur asynchronously</a:t>
            </a:r>
            <a:r>
              <a:rPr lang="en-CA" sz="5600" dirty="0">
                <a:latin typeface="+mj-lt"/>
              </a:rPr>
              <a:t>. </a:t>
            </a:r>
            <a:r>
              <a:rPr lang="en-CA" sz="5600" dirty="0" smtClean="0">
                <a:solidFill>
                  <a:schemeClr val="tx1"/>
                </a:solidFill>
                <a:latin typeface="+mj-lt"/>
              </a:rPr>
              <a:t>Using “Hangouts” can have face-to-face discussions,</a:t>
            </a:r>
            <a:endParaRPr lang="en-CA" sz="5600" dirty="0">
              <a:solidFill>
                <a:schemeClr val="tx1"/>
              </a:solidFill>
              <a:latin typeface="+mj-lt"/>
            </a:endParaRPr>
          </a:p>
          <a:p>
            <a:pPr marL="342900" indent="-342900">
              <a:buFont typeface="Arial" panose="020B0604020202020204" pitchFamily="34" charset="0"/>
              <a:buChar char="•"/>
            </a:pPr>
            <a:r>
              <a:rPr lang="en-CA" sz="5600" u="sng" dirty="0">
                <a:solidFill>
                  <a:schemeClr val="tx1"/>
                </a:solidFill>
                <a:latin typeface="+mj-lt"/>
              </a:rPr>
              <a:t>Age Required To Create An Account</a:t>
            </a:r>
            <a:r>
              <a:rPr lang="en-CA" sz="5600" dirty="0">
                <a:solidFill>
                  <a:schemeClr val="tx1"/>
                </a:solidFill>
                <a:latin typeface="+mj-lt"/>
              </a:rPr>
              <a:t>: 13 years or older . 13 is the minimum age to own a google account. </a:t>
            </a:r>
            <a:r>
              <a:rPr lang="en-CA" sz="5600" dirty="0">
                <a:latin typeface="+mj-lt"/>
                <a:hlinkClick r:id="rId4"/>
              </a:rPr>
              <a:t>https://</a:t>
            </a:r>
            <a:r>
              <a:rPr lang="en-CA" sz="5600" dirty="0" smtClean="0">
                <a:latin typeface="+mj-lt"/>
                <a:hlinkClick r:id="rId4"/>
              </a:rPr>
              <a:t>support.google.com/accounts/answer/1350409?hl=en</a:t>
            </a:r>
            <a:endParaRPr lang="en-CA" sz="5600" dirty="0" smtClean="0">
              <a:latin typeface="+mj-lt"/>
            </a:endParaRPr>
          </a:p>
          <a:p>
            <a:pPr marL="342900" indent="-342900">
              <a:buFont typeface="Arial" panose="020B0604020202020204" pitchFamily="34" charset="0"/>
              <a:buChar char="•"/>
            </a:pPr>
            <a:r>
              <a:rPr lang="en-CA" sz="5600" u="sng" dirty="0" smtClean="0">
                <a:solidFill>
                  <a:schemeClr val="tx1"/>
                </a:solidFill>
                <a:latin typeface="+mj-lt"/>
              </a:rPr>
              <a:t>Pros</a:t>
            </a:r>
            <a:r>
              <a:rPr lang="en-CA" sz="5600" dirty="0" smtClean="0">
                <a:solidFill>
                  <a:schemeClr val="tx1"/>
                </a:solidFill>
                <a:latin typeface="+mj-lt"/>
              </a:rPr>
              <a:t>:  Class site can be closed/private , access to those given permission. Share the class site link with students , then using </a:t>
            </a:r>
            <a:r>
              <a:rPr lang="en-CA" sz="5600" dirty="0" err="1" smtClean="0">
                <a:solidFill>
                  <a:schemeClr val="tx1"/>
                </a:solidFill>
                <a:latin typeface="+mj-lt"/>
              </a:rPr>
              <a:t>gmail</a:t>
            </a:r>
            <a:r>
              <a:rPr lang="en-CA" sz="5600" dirty="0" smtClean="0">
                <a:solidFill>
                  <a:schemeClr val="tx1"/>
                </a:solidFill>
                <a:latin typeface="+mj-lt"/>
              </a:rPr>
              <a:t> account student’s go and request access.  Public communities allow for great professional development. You choose the communities to join. Mobile app for Android, </a:t>
            </a:r>
            <a:r>
              <a:rPr lang="en-CA" sz="5600" dirty="0" err="1" smtClean="0">
                <a:solidFill>
                  <a:schemeClr val="tx1"/>
                </a:solidFill>
                <a:latin typeface="+mj-lt"/>
              </a:rPr>
              <a:t>Iphone</a:t>
            </a:r>
            <a:r>
              <a:rPr lang="en-CA" sz="5600" dirty="0" smtClean="0">
                <a:solidFill>
                  <a:schemeClr val="tx1"/>
                </a:solidFill>
                <a:latin typeface="+mj-lt"/>
              </a:rPr>
              <a:t>, and IPad</a:t>
            </a:r>
          </a:p>
          <a:p>
            <a:pPr marL="342900" indent="-342900">
              <a:buFont typeface="Arial" panose="020B0604020202020204" pitchFamily="34" charset="0"/>
              <a:buChar char="•"/>
            </a:pPr>
            <a:r>
              <a:rPr lang="en-CA" sz="5600" u="sng" dirty="0" smtClean="0">
                <a:solidFill>
                  <a:schemeClr val="tx1"/>
                </a:solidFill>
                <a:latin typeface="+mj-lt"/>
              </a:rPr>
              <a:t>Cons</a:t>
            </a:r>
            <a:r>
              <a:rPr lang="en-CA" sz="5600" dirty="0" smtClean="0">
                <a:solidFill>
                  <a:schemeClr val="tx1"/>
                </a:solidFill>
                <a:latin typeface="+mj-lt"/>
              </a:rPr>
              <a:t>:  If you create a community as closed/private cannot then make it public. </a:t>
            </a:r>
            <a:r>
              <a:rPr lang="en-CA" sz="5600" dirty="0">
                <a:solidFill>
                  <a:schemeClr val="tx1"/>
                </a:solidFill>
                <a:latin typeface="+mj-lt"/>
              </a:rPr>
              <a:t>Hosted on in the US so account subject to their privacy laws. </a:t>
            </a:r>
            <a:endParaRPr lang="en-CA" sz="5600" dirty="0" smtClean="0">
              <a:solidFill>
                <a:schemeClr val="tx1"/>
              </a:solidFill>
              <a:latin typeface="+mj-lt"/>
            </a:endParaRPr>
          </a:p>
          <a:p>
            <a:r>
              <a:rPr lang="en-CA" sz="5600" u="sng" dirty="0" smtClean="0">
                <a:solidFill>
                  <a:schemeClr val="tx1"/>
                </a:solidFill>
                <a:latin typeface="+mj-lt"/>
              </a:rPr>
              <a:t>Server Location</a:t>
            </a:r>
            <a:r>
              <a:rPr lang="en-CA" sz="5600" dirty="0" smtClean="0">
                <a:solidFill>
                  <a:schemeClr val="tx1"/>
                </a:solidFill>
                <a:latin typeface="+mj-lt"/>
              </a:rPr>
              <a:t>: </a:t>
            </a:r>
            <a:r>
              <a:rPr lang="en-CA" sz="5600" dirty="0">
                <a:solidFill>
                  <a:schemeClr val="tx1"/>
                </a:solidFill>
                <a:latin typeface="+mj-lt"/>
              </a:rPr>
              <a:t>Hosted in the </a:t>
            </a:r>
            <a:r>
              <a:rPr lang="en-CA" sz="5600" dirty="0" smtClean="0">
                <a:solidFill>
                  <a:schemeClr val="tx1"/>
                </a:solidFill>
                <a:latin typeface="+mj-lt"/>
              </a:rPr>
              <a:t>United States </a:t>
            </a:r>
            <a:r>
              <a:rPr lang="en-CA" sz="5600" dirty="0">
                <a:solidFill>
                  <a:schemeClr val="tx1"/>
                </a:solidFill>
                <a:latin typeface="+mj-lt"/>
              </a:rPr>
              <a:t>so account subject to their privacy laws</a:t>
            </a:r>
            <a:r>
              <a:rPr lang="en-CA" sz="5600" dirty="0">
                <a:latin typeface="+mj-lt"/>
              </a:rPr>
              <a:t>. </a:t>
            </a:r>
          </a:p>
          <a:p>
            <a:pPr marL="342900" indent="-342900">
              <a:buFont typeface="Arial" panose="020B0604020202020204" pitchFamily="34" charset="0"/>
              <a:buChar char="•"/>
            </a:pPr>
            <a:r>
              <a:rPr lang="en-CA" sz="5600" dirty="0" smtClean="0">
                <a:solidFill>
                  <a:schemeClr val="tx1"/>
                </a:solidFill>
                <a:latin typeface="+mj-lt"/>
              </a:rPr>
              <a:t>Sample Site: </a:t>
            </a:r>
            <a:r>
              <a:rPr lang="en-CA" sz="5600" dirty="0">
                <a:latin typeface="+mj-lt"/>
                <a:hlinkClick r:id="rId5"/>
              </a:rPr>
              <a:t>https://</a:t>
            </a:r>
            <a:r>
              <a:rPr lang="en-CA" sz="5600" dirty="0" smtClean="0">
                <a:latin typeface="+mj-lt"/>
                <a:hlinkClick r:id="rId5"/>
              </a:rPr>
              <a:t>plus.google.com/communities/116347326246841032706</a:t>
            </a:r>
            <a:r>
              <a:rPr lang="en-CA" sz="5600" dirty="0">
                <a:latin typeface="+mj-lt"/>
              </a:rPr>
              <a:t> </a:t>
            </a:r>
            <a:r>
              <a:rPr lang="en-CA" sz="5600" dirty="0" smtClean="0">
                <a:solidFill>
                  <a:schemeClr val="tx1"/>
                </a:solidFill>
                <a:latin typeface="+mj-lt"/>
              </a:rPr>
              <a:t>If I know you  please request access. </a:t>
            </a:r>
          </a:p>
          <a:p>
            <a:pPr marL="114300"/>
            <a:endParaRPr lang="en-CA" sz="5200" u="sng" dirty="0" smtClean="0">
              <a:solidFill>
                <a:schemeClr val="accent5">
                  <a:lumMod val="50000"/>
                </a:schemeClr>
              </a:solidFill>
              <a:latin typeface="+mj-lt"/>
            </a:endParaRPr>
          </a:p>
          <a:p>
            <a:pPr marL="114300"/>
            <a:r>
              <a:rPr lang="en-CA" sz="5200" u="sng" dirty="0" smtClean="0">
                <a:solidFill>
                  <a:schemeClr val="accent5">
                    <a:lumMod val="50000"/>
                  </a:schemeClr>
                </a:solidFill>
                <a:latin typeface="+mj-lt"/>
              </a:rPr>
              <a:t>Go </a:t>
            </a:r>
            <a:r>
              <a:rPr lang="en-CA" sz="5200" u="sng" dirty="0">
                <a:solidFill>
                  <a:schemeClr val="accent5">
                    <a:lumMod val="50000"/>
                  </a:schemeClr>
                </a:solidFill>
                <a:latin typeface="+mj-lt"/>
              </a:rPr>
              <a:t>back to : </a:t>
            </a:r>
          </a:p>
          <a:p>
            <a:r>
              <a:rPr lang="en-CA" sz="5200" dirty="0">
                <a:solidFill>
                  <a:srgbClr val="7030A0"/>
                </a:solidFill>
                <a:latin typeface="+mj-lt"/>
                <a:hlinkClick r:id="rId6" action="ppaction://hlinksldjump"/>
              </a:rPr>
              <a:t>Cloud Based Tools</a:t>
            </a:r>
            <a:endParaRPr lang="en-CA" sz="5200" dirty="0">
              <a:solidFill>
                <a:srgbClr val="7030A0"/>
              </a:solidFill>
              <a:latin typeface="+mj-lt"/>
            </a:endParaRPr>
          </a:p>
          <a:p>
            <a:r>
              <a:rPr lang="en-CA" sz="5200" dirty="0">
                <a:solidFill>
                  <a:srgbClr val="7030A0"/>
                </a:solidFill>
                <a:latin typeface="+mj-lt"/>
                <a:hlinkClick r:id="rId7" action="ppaction://hlinksldjump"/>
              </a:rPr>
              <a:t>Asynchronous or Synchronous</a:t>
            </a:r>
            <a:endParaRPr lang="en-CA" sz="5200" dirty="0">
              <a:solidFill>
                <a:srgbClr val="7030A0"/>
              </a:solidFill>
              <a:latin typeface="+mj-lt"/>
            </a:endParaRPr>
          </a:p>
          <a:p>
            <a:r>
              <a:rPr lang="en-CA" sz="5200" dirty="0">
                <a:solidFill>
                  <a:srgbClr val="7030A0"/>
                </a:solidFill>
                <a:latin typeface="+mj-lt"/>
                <a:hlinkClick r:id="rId8" action="ppaction://hlinksldjump"/>
              </a:rPr>
              <a:t>Server Location</a:t>
            </a:r>
            <a:endParaRPr lang="en-CA" sz="5200" dirty="0">
              <a:solidFill>
                <a:srgbClr val="7030A0"/>
              </a:solidFill>
              <a:latin typeface="+mj-lt"/>
            </a:endParaRPr>
          </a:p>
          <a:p>
            <a:pPr marL="342900" indent="-342900">
              <a:buFont typeface="Arial" panose="020B0604020202020204" pitchFamily="34" charset="0"/>
              <a:buChar char="•"/>
            </a:pPr>
            <a:endParaRPr lang="en-CA" sz="1400" dirty="0">
              <a:solidFill>
                <a:schemeClr val="tx1"/>
              </a:solidFill>
              <a:latin typeface="+mj-lt"/>
            </a:endParaRPr>
          </a:p>
          <a:p>
            <a:r>
              <a:rPr lang="en-CA" sz="1400" u="sng" dirty="0" smtClean="0">
                <a:solidFill>
                  <a:schemeClr val="tx1"/>
                </a:solidFill>
                <a:latin typeface="+mj-lt"/>
              </a:rPr>
              <a:t> </a:t>
            </a:r>
            <a:endParaRPr lang="en-CA" sz="1400" u="sng" dirty="0">
              <a:solidFill>
                <a:schemeClr val="tx1"/>
              </a:solidFill>
              <a:latin typeface="+mj-lt"/>
            </a:endParaRPr>
          </a:p>
        </p:txBody>
      </p:sp>
    </p:spTree>
    <p:extLst>
      <p:ext uri="{BB962C8B-B14F-4D97-AF65-F5344CB8AC3E}">
        <p14:creationId xmlns:p14="http://schemas.microsoft.com/office/powerpoint/2010/main" val="1626406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8641"/>
            <a:ext cx="7543800" cy="864096"/>
          </a:xfrm>
        </p:spPr>
        <p:txBody>
          <a:bodyPr/>
          <a:lstStyle/>
          <a:p>
            <a:r>
              <a:rPr lang="en-CA" sz="2800" dirty="0" smtClean="0"/>
              <a:t>Google Forms </a:t>
            </a:r>
            <a:r>
              <a:rPr lang="en-CA" sz="3600" dirty="0" smtClean="0"/>
              <a:t/>
            </a:r>
            <a:br>
              <a:rPr lang="en-CA" sz="3600" dirty="0" smtClean="0"/>
            </a:br>
            <a:r>
              <a:rPr lang="en-CA" sz="1600" u="sng" dirty="0" smtClean="0"/>
              <a:t>Tool URL</a:t>
            </a:r>
            <a:r>
              <a:rPr lang="en-CA" sz="1600" dirty="0" smtClean="0"/>
              <a:t>: </a:t>
            </a:r>
            <a:r>
              <a:rPr lang="en-CA" sz="1600" dirty="0">
                <a:hlinkClick r:id="rId2"/>
              </a:rPr>
              <a:t>http://www.google.com/google-d-s/createforms.html</a:t>
            </a:r>
            <a:endParaRPr lang="en-CA" sz="1600" dirty="0"/>
          </a:p>
        </p:txBody>
      </p:sp>
      <p:sp>
        <p:nvSpPr>
          <p:cNvPr id="3" name="Subtitle 2"/>
          <p:cNvSpPr>
            <a:spLocks noGrp="1"/>
          </p:cNvSpPr>
          <p:nvPr>
            <p:ph type="subTitle" idx="1"/>
          </p:nvPr>
        </p:nvSpPr>
        <p:spPr>
          <a:xfrm>
            <a:off x="107504" y="1124744"/>
            <a:ext cx="8280920" cy="5733256"/>
          </a:xfrm>
        </p:spPr>
        <p:txBody>
          <a:bodyPr>
            <a:noAutofit/>
          </a:bodyPr>
          <a:lstStyle/>
          <a:p>
            <a:pPr marL="342900" indent="-342900">
              <a:buFont typeface="Arial" panose="020B0604020202020204" pitchFamily="34" charset="0"/>
              <a:buChar char="•"/>
            </a:pPr>
            <a:r>
              <a:rPr lang="en-CA" sz="1400" u="sng" dirty="0" smtClean="0">
                <a:solidFill>
                  <a:schemeClr val="tx1"/>
                </a:solidFill>
                <a:latin typeface="+mj-lt"/>
              </a:rPr>
              <a:t>Description</a:t>
            </a:r>
            <a:r>
              <a:rPr lang="en-CA" sz="1400" dirty="0" smtClean="0">
                <a:solidFill>
                  <a:schemeClr val="tx1"/>
                </a:solidFill>
                <a:latin typeface="+mj-lt"/>
              </a:rPr>
              <a:t>: Google </a:t>
            </a:r>
            <a:r>
              <a:rPr lang="en-CA" sz="1400" dirty="0">
                <a:solidFill>
                  <a:schemeClr val="tx1"/>
                </a:solidFill>
                <a:latin typeface="+mj-lt"/>
              </a:rPr>
              <a:t>Forms is a useful tool to help you plan events, send a survey, give students a quiz, or collect other information in an easy, streamlined way. A Google form can be connected to a Google spreadsheet. If a spreadsheet is linked to the form, responses will automatically be sent to the spreadsheet. Otherwise, users can view them on the “Summary of Responses” page accessible from the Responses menu</a:t>
            </a:r>
            <a:r>
              <a:rPr lang="en-CA" sz="1400" dirty="0" smtClean="0">
                <a:latin typeface="+mj-lt"/>
              </a:rPr>
              <a:t>. </a:t>
            </a:r>
            <a:r>
              <a:rPr lang="en-CA" sz="1200" dirty="0" smtClean="0">
                <a:latin typeface="+mj-lt"/>
                <a:hlinkClick r:id="rId3"/>
              </a:rPr>
              <a:t>https</a:t>
            </a:r>
            <a:r>
              <a:rPr lang="en-CA" sz="1200" dirty="0">
                <a:latin typeface="+mj-lt"/>
                <a:hlinkClick r:id="rId3"/>
              </a:rPr>
              <a:t>://</a:t>
            </a:r>
            <a:r>
              <a:rPr lang="en-CA" sz="1200" dirty="0" smtClean="0">
                <a:latin typeface="+mj-lt"/>
                <a:hlinkClick r:id="rId3"/>
              </a:rPr>
              <a:t>support.google.com/drive/answer/87809?hl=en</a:t>
            </a:r>
            <a:endParaRPr lang="en-CA" sz="1200" dirty="0" smtClean="0">
              <a:latin typeface="+mj-lt"/>
            </a:endParaRPr>
          </a:p>
          <a:p>
            <a:pPr marL="342900" indent="-342900">
              <a:buFont typeface="Arial" panose="020B0604020202020204" pitchFamily="34" charset="0"/>
              <a:buChar char="•"/>
            </a:pPr>
            <a:r>
              <a:rPr lang="en-CA" sz="1400" u="sng" dirty="0" smtClean="0">
                <a:solidFill>
                  <a:schemeClr val="tx1"/>
                </a:solidFill>
                <a:latin typeface="+mj-lt"/>
              </a:rPr>
              <a:t>Asynchronous Tool: </a:t>
            </a:r>
            <a:r>
              <a:rPr lang="en-CA" sz="1400" dirty="0" smtClean="0">
                <a:solidFill>
                  <a:schemeClr val="tx1"/>
                </a:solidFill>
                <a:latin typeface="+mj-lt"/>
              </a:rPr>
              <a:t>Teachers </a:t>
            </a:r>
            <a:r>
              <a:rPr lang="en-CA" sz="1400" dirty="0">
                <a:solidFill>
                  <a:schemeClr val="tx1"/>
                </a:solidFill>
                <a:latin typeface="+mj-lt"/>
              </a:rPr>
              <a:t>and students can use this tool to present information that can be accessed anytime and anywhere </a:t>
            </a:r>
            <a:r>
              <a:rPr lang="en-CA" sz="1400" dirty="0" smtClean="0">
                <a:solidFill>
                  <a:schemeClr val="tx1"/>
                </a:solidFill>
                <a:latin typeface="+mj-lt"/>
              </a:rPr>
              <a:t>.</a:t>
            </a:r>
          </a:p>
          <a:p>
            <a:pPr marL="342900" indent="-342900">
              <a:buFont typeface="Arial" panose="020B0604020202020204" pitchFamily="34" charset="0"/>
              <a:buChar char="•"/>
            </a:pPr>
            <a:r>
              <a:rPr lang="en-CA" sz="1400" u="sng" dirty="0" smtClean="0">
                <a:solidFill>
                  <a:schemeClr val="tx1"/>
                </a:solidFill>
                <a:latin typeface="+mj-lt"/>
              </a:rPr>
              <a:t>Age Required To Create An Account: </a:t>
            </a:r>
            <a:r>
              <a:rPr lang="en-CA" sz="1400" dirty="0" smtClean="0">
                <a:solidFill>
                  <a:schemeClr val="tx1"/>
                </a:solidFill>
                <a:latin typeface="+mj-lt"/>
              </a:rPr>
              <a:t>13 years or older . 13 is the minimum age to own a google account. </a:t>
            </a:r>
            <a:r>
              <a:rPr lang="en-CA" sz="1200" dirty="0" smtClean="0">
                <a:latin typeface="+mj-lt"/>
                <a:hlinkClick r:id="rId4"/>
              </a:rPr>
              <a:t>https</a:t>
            </a:r>
            <a:r>
              <a:rPr lang="en-CA" sz="1200" dirty="0">
                <a:latin typeface="+mj-lt"/>
                <a:hlinkClick r:id="rId4"/>
              </a:rPr>
              <a:t>://support.google.com/accounts/answer/1350409?hl=en</a:t>
            </a:r>
            <a:endParaRPr lang="en-CA" sz="1200" dirty="0" smtClean="0">
              <a:solidFill>
                <a:schemeClr val="tx1"/>
              </a:solidFill>
              <a:latin typeface="+mj-lt"/>
            </a:endParaRPr>
          </a:p>
          <a:p>
            <a:pPr marL="342900" indent="-342900">
              <a:buFont typeface="Arial" panose="020B0604020202020204" pitchFamily="34" charset="0"/>
              <a:buChar char="•"/>
            </a:pPr>
            <a:r>
              <a:rPr lang="en-CA" sz="1400" u="sng" dirty="0" smtClean="0">
                <a:solidFill>
                  <a:schemeClr val="tx1"/>
                </a:solidFill>
                <a:latin typeface="+mj-lt"/>
              </a:rPr>
              <a:t>Pros</a:t>
            </a:r>
            <a:r>
              <a:rPr lang="en-CA" sz="1400" dirty="0" smtClean="0">
                <a:solidFill>
                  <a:schemeClr val="tx1"/>
                </a:solidFill>
                <a:latin typeface="+mj-lt"/>
              </a:rPr>
              <a:t>:  Allows for creation of a multitude of questions types such as text, paragraph text, multiple choice, checkboxes, choose from a list.  Just need to post link or email it to participants and it can be accessed. </a:t>
            </a:r>
            <a:r>
              <a:rPr lang="en-CA" sz="1400" dirty="0">
                <a:solidFill>
                  <a:schemeClr val="tx1"/>
                </a:solidFill>
                <a:latin typeface="+mj-lt"/>
              </a:rPr>
              <a:t>Offers a number of different template choices. </a:t>
            </a:r>
            <a:endParaRPr lang="en-CA" sz="1400" dirty="0" smtClean="0">
              <a:solidFill>
                <a:schemeClr val="tx1"/>
              </a:solidFill>
              <a:latin typeface="+mj-lt"/>
            </a:endParaRPr>
          </a:p>
          <a:p>
            <a:pPr marL="342900" indent="-342900">
              <a:buFont typeface="Arial" panose="020B0604020202020204" pitchFamily="34" charset="0"/>
              <a:buChar char="•"/>
            </a:pPr>
            <a:r>
              <a:rPr lang="en-CA" sz="1400" u="sng" dirty="0" smtClean="0">
                <a:solidFill>
                  <a:schemeClr val="tx1"/>
                </a:solidFill>
                <a:latin typeface="+mj-lt"/>
              </a:rPr>
              <a:t>Cons</a:t>
            </a:r>
            <a:r>
              <a:rPr lang="en-CA" sz="1400" dirty="0" smtClean="0">
                <a:solidFill>
                  <a:schemeClr val="tx1"/>
                </a:solidFill>
                <a:latin typeface="+mj-lt"/>
              </a:rPr>
              <a:t>: If you are wishing students under the age of 13 to use this tool then an parent/guardian will need to create an account.  Make sure you are fully happy with the layout before releasing as once released changing questions and deleting answers in the spreadsheet does not change the results in the summary of responses.  I recommend you  view live form and fill in as a participant to see if you get the results you are looking for in the “Summary of Responses”. I find spreadsheet format can be hard to read as you need to click and scroll some columns to see answers. </a:t>
            </a:r>
            <a:r>
              <a:rPr lang="en-CA" sz="1400" dirty="0">
                <a:solidFill>
                  <a:schemeClr val="tx1"/>
                </a:solidFill>
              </a:rPr>
              <a:t>Hosted in the United States to subject to their privacy laws. </a:t>
            </a:r>
            <a:endParaRPr lang="en-CA" sz="1400" dirty="0" smtClean="0">
              <a:solidFill>
                <a:schemeClr val="tx1"/>
              </a:solidFill>
              <a:latin typeface="+mj-lt"/>
            </a:endParaRPr>
          </a:p>
          <a:p>
            <a:pPr marL="342900" indent="-342900">
              <a:buFont typeface="Arial" panose="020B0604020202020204" pitchFamily="34" charset="0"/>
              <a:buChar char="•"/>
            </a:pPr>
            <a:r>
              <a:rPr lang="en-CA" sz="1400" u="sng" dirty="0" smtClean="0">
                <a:solidFill>
                  <a:schemeClr val="tx1"/>
                </a:solidFill>
                <a:latin typeface="+mj-lt"/>
              </a:rPr>
              <a:t>Sever Location</a:t>
            </a:r>
            <a:r>
              <a:rPr lang="en-CA" sz="1400" dirty="0" smtClean="0">
                <a:solidFill>
                  <a:schemeClr val="tx1"/>
                </a:solidFill>
                <a:latin typeface="+mj-lt"/>
              </a:rPr>
              <a:t>: </a:t>
            </a:r>
            <a:r>
              <a:rPr lang="en-CA" sz="1400" dirty="0">
                <a:solidFill>
                  <a:schemeClr val="tx1"/>
                </a:solidFill>
                <a:latin typeface="+mj-lt"/>
              </a:rPr>
              <a:t>Hosted in the </a:t>
            </a:r>
            <a:r>
              <a:rPr lang="en-CA" sz="1400" dirty="0" smtClean="0">
                <a:solidFill>
                  <a:schemeClr val="tx1"/>
                </a:solidFill>
                <a:latin typeface="+mj-lt"/>
              </a:rPr>
              <a:t>United States </a:t>
            </a:r>
            <a:r>
              <a:rPr lang="en-CA" sz="1400" dirty="0">
                <a:solidFill>
                  <a:schemeClr val="tx1"/>
                </a:solidFill>
                <a:latin typeface="+mj-lt"/>
              </a:rPr>
              <a:t>so account subject to their privacy laws. </a:t>
            </a:r>
            <a:endParaRPr lang="en-CA" sz="1400" dirty="0" smtClean="0">
              <a:solidFill>
                <a:schemeClr val="tx1"/>
              </a:solidFill>
              <a:latin typeface="+mj-lt"/>
            </a:endParaRPr>
          </a:p>
          <a:p>
            <a:pPr marL="342900" indent="-342900">
              <a:buFont typeface="Arial" panose="020B0604020202020204" pitchFamily="34" charset="0"/>
              <a:buChar char="•"/>
            </a:pPr>
            <a:r>
              <a:rPr lang="en-CA" sz="1400" u="sng" dirty="0" smtClean="0">
                <a:solidFill>
                  <a:schemeClr val="tx1"/>
                </a:solidFill>
                <a:latin typeface="+mj-lt"/>
              </a:rPr>
              <a:t>Sample</a:t>
            </a:r>
            <a:r>
              <a:rPr lang="en-CA" sz="1400" dirty="0" smtClean="0">
                <a:solidFill>
                  <a:schemeClr val="tx1"/>
                </a:solidFill>
                <a:latin typeface="+mj-lt"/>
              </a:rPr>
              <a:t>: </a:t>
            </a:r>
            <a:r>
              <a:rPr lang="en-CA" sz="1400" dirty="0">
                <a:latin typeface="+mj-lt"/>
                <a:hlinkClick r:id="rId5"/>
              </a:rPr>
              <a:t>http</a:t>
            </a:r>
            <a:r>
              <a:rPr lang="en-CA" sz="1400">
                <a:latin typeface="+mj-lt"/>
                <a:hlinkClick r:id="rId5"/>
              </a:rPr>
              <a:t>://</a:t>
            </a:r>
            <a:r>
              <a:rPr lang="en-CA" sz="1400" smtClean="0">
                <a:latin typeface="+mj-lt"/>
                <a:hlinkClick r:id="rId5"/>
              </a:rPr>
              <a:t>bit.ly/19feow2</a:t>
            </a:r>
            <a:endParaRPr lang="en-CA" sz="1400" dirty="0" smtClean="0">
              <a:latin typeface="+mj-lt"/>
            </a:endParaRPr>
          </a:p>
          <a:p>
            <a:r>
              <a:rPr lang="en-CA" sz="1000" u="sng" dirty="0" smtClean="0">
                <a:solidFill>
                  <a:schemeClr val="accent5">
                    <a:lumMod val="50000"/>
                  </a:schemeClr>
                </a:solidFill>
              </a:rPr>
              <a:t>Go </a:t>
            </a:r>
            <a:r>
              <a:rPr lang="en-CA" sz="1000" u="sng" dirty="0">
                <a:solidFill>
                  <a:schemeClr val="accent5">
                    <a:lumMod val="50000"/>
                  </a:schemeClr>
                </a:solidFill>
              </a:rPr>
              <a:t>back to : </a:t>
            </a:r>
          </a:p>
          <a:p>
            <a:r>
              <a:rPr lang="en-CA" sz="1000" dirty="0">
                <a:solidFill>
                  <a:srgbClr val="7030A0"/>
                </a:solidFill>
                <a:hlinkClick r:id="rId6" action="ppaction://hlinksldjump"/>
              </a:rPr>
              <a:t>Cloud Based Tools</a:t>
            </a:r>
            <a:endParaRPr lang="en-CA" sz="1000" dirty="0">
              <a:solidFill>
                <a:srgbClr val="7030A0"/>
              </a:solidFill>
            </a:endParaRPr>
          </a:p>
          <a:p>
            <a:r>
              <a:rPr lang="en-CA" sz="1000" dirty="0">
                <a:solidFill>
                  <a:srgbClr val="7030A0"/>
                </a:solidFill>
                <a:hlinkClick r:id="rId7" action="ppaction://hlinksldjump"/>
              </a:rPr>
              <a:t>Asynchronous or Synchronous</a:t>
            </a:r>
            <a:endParaRPr lang="en-CA" sz="1000" dirty="0">
              <a:solidFill>
                <a:srgbClr val="7030A0"/>
              </a:solidFill>
              <a:hlinkClick r:id="rId8" action="ppaction://hlinksldjump"/>
            </a:endParaRPr>
          </a:p>
          <a:p>
            <a:r>
              <a:rPr lang="en-CA" sz="1000" dirty="0">
                <a:solidFill>
                  <a:srgbClr val="7030A0"/>
                </a:solidFill>
                <a:hlinkClick r:id="rId8" action="ppaction://hlinksldjump"/>
              </a:rPr>
              <a:t>Server Location</a:t>
            </a:r>
            <a:endParaRPr lang="en-CA" sz="1000" dirty="0">
              <a:solidFill>
                <a:srgbClr val="7030A0"/>
              </a:solidFill>
            </a:endParaRPr>
          </a:p>
          <a:p>
            <a:pPr marL="342900" indent="-342900">
              <a:buFont typeface="Arial" panose="020B0604020202020204" pitchFamily="34" charset="0"/>
              <a:buChar char="•"/>
            </a:pPr>
            <a:endParaRPr lang="en-CA" sz="1000" u="sng" dirty="0">
              <a:solidFill>
                <a:schemeClr val="tx1"/>
              </a:solidFill>
              <a:latin typeface="+mj-lt"/>
            </a:endParaRPr>
          </a:p>
          <a:p>
            <a:pPr marL="114300"/>
            <a:endParaRPr lang="en-CA" sz="1000" u="sng" dirty="0" smtClean="0">
              <a:solidFill>
                <a:schemeClr val="accent5">
                  <a:lumMod val="50000"/>
                </a:schemeClr>
              </a:solidFill>
              <a:latin typeface="+mj-lt"/>
            </a:endParaRPr>
          </a:p>
          <a:p>
            <a:pPr marL="114300"/>
            <a:endParaRPr lang="en-CA" sz="1000" u="sng" dirty="0">
              <a:solidFill>
                <a:schemeClr val="accent5">
                  <a:lumMod val="50000"/>
                </a:schemeClr>
              </a:solidFill>
              <a:latin typeface="+mj-lt"/>
            </a:endParaRPr>
          </a:p>
          <a:p>
            <a:pPr marL="114300"/>
            <a:endParaRPr lang="en-CA" sz="1600" u="sng" dirty="0" smtClean="0">
              <a:solidFill>
                <a:schemeClr val="accent5">
                  <a:lumMod val="50000"/>
                </a:schemeClr>
              </a:solidFill>
              <a:latin typeface="+mj-lt"/>
            </a:endParaRPr>
          </a:p>
          <a:p>
            <a:pPr marL="114300"/>
            <a:endParaRPr lang="en-CA" sz="1600" u="sng" dirty="0">
              <a:solidFill>
                <a:schemeClr val="accent5">
                  <a:lumMod val="50000"/>
                </a:schemeClr>
              </a:solidFill>
              <a:latin typeface="+mj-lt"/>
            </a:endParaRPr>
          </a:p>
          <a:p>
            <a:pPr marL="114300"/>
            <a:endParaRPr lang="en-CA" sz="1600" u="sng" dirty="0" smtClean="0">
              <a:solidFill>
                <a:schemeClr val="accent5">
                  <a:lumMod val="50000"/>
                </a:schemeClr>
              </a:solidFill>
              <a:latin typeface="+mj-lt"/>
            </a:endParaRPr>
          </a:p>
          <a:p>
            <a:pPr marL="114300"/>
            <a:r>
              <a:rPr lang="en-CA" sz="1600" u="sng" dirty="0" smtClean="0">
                <a:solidFill>
                  <a:schemeClr val="accent5">
                    <a:lumMod val="50000"/>
                  </a:schemeClr>
                </a:solidFill>
                <a:latin typeface="+mj-lt"/>
              </a:rPr>
              <a:t>Go </a:t>
            </a:r>
            <a:r>
              <a:rPr lang="en-CA" sz="1600" u="sng" dirty="0">
                <a:solidFill>
                  <a:schemeClr val="accent5">
                    <a:lumMod val="50000"/>
                  </a:schemeClr>
                </a:solidFill>
                <a:latin typeface="+mj-lt"/>
              </a:rPr>
              <a:t>back to : </a:t>
            </a:r>
          </a:p>
          <a:p>
            <a:r>
              <a:rPr lang="en-CA" sz="1600" dirty="0">
                <a:solidFill>
                  <a:srgbClr val="7030A0"/>
                </a:solidFill>
                <a:latin typeface="+mj-lt"/>
                <a:hlinkClick r:id="rId6" action="ppaction://hlinksldjump"/>
              </a:rPr>
              <a:t>Cloud Based Tools</a:t>
            </a:r>
            <a:endParaRPr lang="en-CA" sz="1600" dirty="0">
              <a:solidFill>
                <a:srgbClr val="7030A0"/>
              </a:solidFill>
              <a:latin typeface="+mj-lt"/>
            </a:endParaRPr>
          </a:p>
          <a:p>
            <a:r>
              <a:rPr lang="en-CA" sz="1600" dirty="0">
                <a:solidFill>
                  <a:srgbClr val="7030A0"/>
                </a:solidFill>
                <a:latin typeface="+mj-lt"/>
                <a:hlinkClick r:id="rId7" action="ppaction://hlinksldjump"/>
              </a:rPr>
              <a:t>Asynchronous or Synchronous</a:t>
            </a:r>
            <a:endParaRPr lang="en-CA" sz="1600" dirty="0">
              <a:solidFill>
                <a:srgbClr val="7030A0"/>
              </a:solidFill>
              <a:latin typeface="+mj-lt"/>
            </a:endParaRPr>
          </a:p>
          <a:p>
            <a:r>
              <a:rPr lang="en-CA" sz="1600" dirty="0">
                <a:solidFill>
                  <a:srgbClr val="7030A0"/>
                </a:solidFill>
                <a:latin typeface="+mj-lt"/>
                <a:hlinkClick r:id="rId8" action="ppaction://hlinksldjump"/>
              </a:rPr>
              <a:t>Server Location</a:t>
            </a:r>
            <a:endParaRPr lang="en-CA" sz="1600" dirty="0">
              <a:solidFill>
                <a:srgbClr val="7030A0"/>
              </a:solidFill>
              <a:latin typeface="+mj-lt"/>
            </a:endParaRPr>
          </a:p>
          <a:p>
            <a:endParaRPr lang="en-CA" sz="1600" dirty="0">
              <a:solidFill>
                <a:schemeClr val="tx1"/>
              </a:solidFill>
              <a:latin typeface="+mj-lt"/>
            </a:endParaRPr>
          </a:p>
        </p:txBody>
      </p:sp>
    </p:spTree>
    <p:extLst>
      <p:ext uri="{BB962C8B-B14F-4D97-AF65-F5344CB8AC3E}">
        <p14:creationId xmlns:p14="http://schemas.microsoft.com/office/powerpoint/2010/main" val="10917598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1332</TotalTime>
  <Words>2722</Words>
  <Application>Microsoft Office PowerPoint</Application>
  <PresentationFormat>On-screen Show (4:3)</PresentationFormat>
  <Paragraphs>212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Adjacency</vt:lpstr>
      <vt:lpstr>Cloud Based Tools </vt:lpstr>
      <vt:lpstr>             Cloud Based Tools </vt:lpstr>
      <vt:lpstr>Asynchronous or Synchronous</vt:lpstr>
      <vt:lpstr>Server Location</vt:lpstr>
      <vt:lpstr>Dropbox Tool URL: https://www.dropbox.com  </vt:lpstr>
      <vt:lpstr>Edmodo Tool URL:https://www.edmodo.com </vt:lpstr>
      <vt:lpstr>Evernote TOOL URL: http://evernote.com  </vt:lpstr>
      <vt:lpstr>Google+ Communities ToolURL: http://www.google.com/+/learnmore/communities/ </vt:lpstr>
      <vt:lpstr>Google Forms  Tool URL: http://www.google.com/google-d-s/createforms.html</vt:lpstr>
      <vt:lpstr>Powtoon Tool URL: http://www.powtoon.com/          </vt:lpstr>
      <vt:lpstr>Prezi Tool URL: http://prezi.com/ </vt:lpstr>
      <vt:lpstr>Twiducate Tool URL:  http://www.twiducate.com/ </vt:lpstr>
      <vt:lpstr>Weebly Tool URL: http://www.weebly.com/</vt:lpstr>
      <vt:lpstr>Vocaroo Tool URL: http://vocaroo.com/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Cloud Based Tools </dc:title>
  <dc:creator>Jane Jacek</dc:creator>
  <cp:lastModifiedBy>Jane Jacek</cp:lastModifiedBy>
  <cp:revision>285</cp:revision>
  <dcterms:created xsi:type="dcterms:W3CDTF">2013-11-23T06:47:52Z</dcterms:created>
  <dcterms:modified xsi:type="dcterms:W3CDTF">2014-01-09T06:34:23Z</dcterms:modified>
</cp:coreProperties>
</file>